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notesMasterIdLst>
    <p:notesMasterId r:id="rId33"/>
  </p:notesMasterIdLst>
  <p:handoutMasterIdLst>
    <p:handoutMasterId r:id="rId34"/>
  </p:handoutMasterIdLst>
  <p:sldIdLst>
    <p:sldId id="284"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x="12192000" cy="6858000"/>
  <p:notesSz cx="6858000" cy="9947275"/>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2" autoAdjust="0"/>
    <p:restoredTop sz="94660"/>
  </p:normalViewPr>
  <p:slideViewPr>
    <p:cSldViewPr snapToGrid="0">
      <p:cViewPr varScale="1">
        <p:scale>
          <a:sx n="66" d="100"/>
          <a:sy n="66" d="100"/>
        </p:scale>
        <p:origin x="40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sz="quarter" idx="1"/>
          </p:nvPr>
        </p:nvSpPr>
        <p:spPr>
          <a:xfrm>
            <a:off x="3884613" y="0"/>
            <a:ext cx="2971800" cy="499091"/>
          </a:xfrm>
          <a:prstGeom prst="rect">
            <a:avLst/>
          </a:prstGeom>
        </p:spPr>
        <p:txBody>
          <a:bodyPr vert="horz" lIns="91440" tIns="45720" rIns="91440" bIns="45720" rtlCol="0"/>
          <a:lstStyle>
            <a:lvl1pPr algn="r">
              <a:defRPr sz="1200"/>
            </a:lvl1pPr>
          </a:lstStyle>
          <a:p>
            <a:fld id="{EAE5FA04-607E-479D-9A1F-909CB58DE849}" type="datetimeFigureOut">
              <a:rPr lang="bg-BG" smtClean="0"/>
              <a:t>16.01.2023</a:t>
            </a:fld>
            <a:endParaRPr lang="bg-BG"/>
          </a:p>
        </p:txBody>
      </p:sp>
      <p:sp>
        <p:nvSpPr>
          <p:cNvPr id="4" name="Контейнер за долния колонтитул 3"/>
          <p:cNvSpPr>
            <a:spLocks noGrp="1"/>
          </p:cNvSpPr>
          <p:nvPr>
            <p:ph type="ftr" sz="quarter" idx="2"/>
          </p:nvPr>
        </p:nvSpPr>
        <p:spPr>
          <a:xfrm>
            <a:off x="0" y="9448185"/>
            <a:ext cx="2971800" cy="499090"/>
          </a:xfrm>
          <a:prstGeom prst="rect">
            <a:avLst/>
          </a:prstGeom>
        </p:spPr>
        <p:txBody>
          <a:bodyPr vert="horz" lIns="91440" tIns="45720" rIns="91440" bIns="45720" rtlCol="0" anchor="b"/>
          <a:lstStyle>
            <a:lvl1pPr algn="l">
              <a:defRPr sz="1200"/>
            </a:lvl1pPr>
          </a:lstStyle>
          <a:p>
            <a:endParaRPr lang="bg-BG"/>
          </a:p>
        </p:txBody>
      </p:sp>
      <p:sp>
        <p:nvSpPr>
          <p:cNvPr id="5" name="Контейнер за номер на слайда 4"/>
          <p:cNvSpPr>
            <a:spLocks noGrp="1"/>
          </p:cNvSpPr>
          <p:nvPr>
            <p:ph type="sldNum" sz="quarter" idx="3"/>
          </p:nvPr>
        </p:nvSpPr>
        <p:spPr>
          <a:xfrm>
            <a:off x="3884613" y="9448185"/>
            <a:ext cx="2971800" cy="499090"/>
          </a:xfrm>
          <a:prstGeom prst="rect">
            <a:avLst/>
          </a:prstGeom>
        </p:spPr>
        <p:txBody>
          <a:bodyPr vert="horz" lIns="91440" tIns="45720" rIns="91440" bIns="45720" rtlCol="0" anchor="b"/>
          <a:lstStyle>
            <a:lvl1pPr algn="r">
              <a:defRPr sz="1200"/>
            </a:lvl1pPr>
          </a:lstStyle>
          <a:p>
            <a:fld id="{78A51618-5AD8-47BA-A310-6723992C3516}" type="slidenum">
              <a:rPr lang="bg-BG" smtClean="0"/>
              <a:t>‹#›</a:t>
            </a:fld>
            <a:endParaRPr lang="bg-BG"/>
          </a:p>
        </p:txBody>
      </p:sp>
    </p:spTree>
    <p:extLst>
      <p:ext uri="{BB962C8B-B14F-4D97-AF65-F5344CB8AC3E}">
        <p14:creationId xmlns:p14="http://schemas.microsoft.com/office/powerpoint/2010/main" val="3475630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7" name="PlaceHolder 1"/>
          <p:cNvSpPr>
            <a:spLocks noGrp="1"/>
          </p:cNvSpPr>
          <p:nvPr>
            <p:ph type="body"/>
          </p:nvPr>
        </p:nvSpPr>
        <p:spPr>
          <a:xfrm>
            <a:off x="756000" y="5524654"/>
            <a:ext cx="6047640" cy="5233677"/>
          </a:xfrm>
          <a:prstGeom prst="rect">
            <a:avLst/>
          </a:prstGeom>
        </p:spPr>
        <p:txBody>
          <a:bodyPr wrap="none" lIns="0" tIns="0" rIns="0" bIns="0"/>
          <a:lstStyle/>
          <a:p>
            <a:r>
              <a:rPr lang="bg-BG"/>
              <a:t>Click to edit the notes format</a:t>
            </a:r>
            <a:endParaRPr/>
          </a:p>
        </p:txBody>
      </p:sp>
      <p:sp>
        <p:nvSpPr>
          <p:cNvPr id="158" name="PlaceHolder 2"/>
          <p:cNvSpPr>
            <a:spLocks noGrp="1"/>
          </p:cNvSpPr>
          <p:nvPr>
            <p:ph type="hdr"/>
          </p:nvPr>
        </p:nvSpPr>
        <p:spPr>
          <a:xfrm>
            <a:off x="0" y="0"/>
            <a:ext cx="3280680" cy="581172"/>
          </a:xfrm>
          <a:prstGeom prst="rect">
            <a:avLst/>
          </a:prstGeom>
        </p:spPr>
        <p:txBody>
          <a:bodyPr wrap="none" lIns="0" tIns="0" rIns="0" bIns="0"/>
          <a:lstStyle/>
          <a:p>
            <a:r>
              <a:rPr lang="bg-BG"/>
              <a:t>&lt;header&gt;</a:t>
            </a:r>
            <a:endParaRPr/>
          </a:p>
        </p:txBody>
      </p:sp>
      <p:sp>
        <p:nvSpPr>
          <p:cNvPr id="159" name="PlaceHolder 3"/>
          <p:cNvSpPr>
            <a:spLocks noGrp="1"/>
          </p:cNvSpPr>
          <p:nvPr>
            <p:ph type="dt"/>
          </p:nvPr>
        </p:nvSpPr>
        <p:spPr>
          <a:xfrm>
            <a:off x="4278960" y="0"/>
            <a:ext cx="3280680" cy="581172"/>
          </a:xfrm>
          <a:prstGeom prst="rect">
            <a:avLst/>
          </a:prstGeom>
        </p:spPr>
        <p:txBody>
          <a:bodyPr wrap="none" lIns="0" tIns="0" rIns="0" bIns="0"/>
          <a:lstStyle/>
          <a:p>
            <a:pPr algn="r"/>
            <a:r>
              <a:rPr lang="bg-BG"/>
              <a:t>&lt;date/time&gt;</a:t>
            </a:r>
            <a:endParaRPr/>
          </a:p>
        </p:txBody>
      </p:sp>
      <p:sp>
        <p:nvSpPr>
          <p:cNvPr id="160" name="PlaceHolder 4"/>
          <p:cNvSpPr>
            <a:spLocks noGrp="1"/>
          </p:cNvSpPr>
          <p:nvPr>
            <p:ph type="ftr"/>
          </p:nvPr>
        </p:nvSpPr>
        <p:spPr>
          <a:xfrm>
            <a:off x="0" y="11049699"/>
            <a:ext cx="3280680" cy="581172"/>
          </a:xfrm>
          <a:prstGeom prst="rect">
            <a:avLst/>
          </a:prstGeom>
        </p:spPr>
        <p:txBody>
          <a:bodyPr wrap="none" lIns="0" tIns="0" rIns="0" bIns="0" anchor="b"/>
          <a:lstStyle/>
          <a:p>
            <a:r>
              <a:rPr lang="bg-BG"/>
              <a:t>&lt;footer&gt;</a:t>
            </a:r>
            <a:endParaRPr/>
          </a:p>
        </p:txBody>
      </p:sp>
      <p:sp>
        <p:nvSpPr>
          <p:cNvPr id="161" name="PlaceHolder 5"/>
          <p:cNvSpPr>
            <a:spLocks noGrp="1"/>
          </p:cNvSpPr>
          <p:nvPr>
            <p:ph type="sldNum"/>
          </p:nvPr>
        </p:nvSpPr>
        <p:spPr>
          <a:xfrm>
            <a:off x="4278960" y="11049699"/>
            <a:ext cx="3280680" cy="581172"/>
          </a:xfrm>
          <a:prstGeom prst="rect">
            <a:avLst/>
          </a:prstGeom>
        </p:spPr>
        <p:txBody>
          <a:bodyPr wrap="none" lIns="0" tIns="0" rIns="0" bIns="0" anchor="b"/>
          <a:lstStyle/>
          <a:p>
            <a:pPr algn="r"/>
            <a:fld id="{64DD12CD-7C90-436F-93DB-EE90CEC81497}" type="slidenum">
              <a:rPr lang="bg-BG"/>
              <a:t>‹#›</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Ascend project logo</a:t>
            </a:r>
          </a:p>
          <a:p>
            <a:r>
              <a:rPr lang="fr-BE" b="1" dirty="0"/>
              <a:t>Introduction to Strategic Communications for </a:t>
            </a:r>
            <a:r>
              <a:rPr lang="fr-BE" b="1" dirty="0" err="1"/>
              <a:t>DPO’s</a:t>
            </a:r>
            <a:endParaRPr lang="en-US" b="1" baseline="0" dirty="0"/>
          </a:p>
          <a:p>
            <a:r>
              <a:rPr lang="en-US" sz="1200" dirty="0"/>
              <a:t>September 19, 2022, 10:40 AM CEST</a:t>
            </a:r>
          </a:p>
        </p:txBody>
      </p:sp>
      <p:sp>
        <p:nvSpPr>
          <p:cNvPr id="4" name="Slide Number Placeholder 3"/>
          <p:cNvSpPr>
            <a:spLocks noGrp="1"/>
          </p:cNvSpPr>
          <p:nvPr>
            <p:ph type="sldNum" sz="quarter" idx="10"/>
          </p:nvPr>
        </p:nvSpPr>
        <p:spPr/>
        <p:txBody>
          <a:bodyPr/>
          <a:lstStyle/>
          <a:p>
            <a:fld id="{6C3637DA-ECFF-4E30-8019-BCDA5E2DDEE1}" type="slidenum">
              <a:rPr lang="en-GB" smtClean="0"/>
              <a:t>1</a:t>
            </a:fld>
            <a:endParaRPr lang="en-GB" dirty="0"/>
          </a:p>
        </p:txBody>
      </p:sp>
    </p:spTree>
    <p:extLst>
      <p:ext uri="{BB962C8B-B14F-4D97-AF65-F5344CB8AC3E}">
        <p14:creationId xmlns:p14="http://schemas.microsoft.com/office/powerpoint/2010/main" val="3010969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PlaceHolder 1"/>
          <p:cNvSpPr>
            <a:spLocks noGrp="1"/>
          </p:cNvSpPr>
          <p:nvPr>
            <p:ph type="body"/>
          </p:nvPr>
        </p:nvSpPr>
        <p:spPr>
          <a:xfrm>
            <a:off x="685800" y="4787224"/>
            <a:ext cx="5484960" cy="3915075"/>
          </a:xfrm>
          <a:prstGeom prst="rect">
            <a:avLst/>
          </a:prstGeom>
        </p:spPr>
        <p:txBody>
          <a:bodyPr lIns="0" tIns="0" rIns="0" bIns="0"/>
          <a:lstStyle/>
          <a:p>
            <a:pPr>
              <a:lnSpc>
                <a:spcPct val="150000"/>
              </a:lnSpc>
            </a:pPr>
            <a:r>
              <a:rPr lang="bg-BG" b="1"/>
              <a:t>Training goals</a:t>
            </a:r>
            <a:endParaRPr/>
          </a:p>
          <a:p>
            <a:pPr>
              <a:lnSpc>
                <a:spcPct val="150000"/>
              </a:lnSpc>
            </a:pPr>
            <a:endParaRPr/>
          </a:p>
          <a:p>
            <a:pPr>
              <a:lnSpc>
                <a:spcPct val="150000"/>
              </a:lnSpc>
              <a:buFont typeface="+mj-lt"/>
              <a:buAutoNum type="arabicPeriod"/>
            </a:pPr>
            <a:r>
              <a:rPr lang="bg-BG"/>
              <a:t>Defining what a communication strategy for Disabled People Organisations is</a:t>
            </a:r>
            <a:endParaRPr/>
          </a:p>
          <a:p>
            <a:pPr>
              <a:lnSpc>
                <a:spcPct val="150000"/>
              </a:lnSpc>
              <a:buFont typeface="+mj-lt"/>
              <a:buAutoNum type="arabicPeriod"/>
            </a:pPr>
            <a:r>
              <a:rPr lang="bg-BG"/>
              <a:t>Steps to create a communication strategy with a focus on audiences, segmentation</a:t>
            </a:r>
            <a:endParaRPr/>
          </a:p>
          <a:p>
            <a:pPr>
              <a:lnSpc>
                <a:spcPct val="150000"/>
              </a:lnSpc>
              <a:buFont typeface="+mj-lt"/>
              <a:buAutoNum type="arabicPeriod"/>
            </a:pPr>
            <a:r>
              <a:rPr lang="bg-BG"/>
              <a:t>Steps to implement a communication strategy with a focus on targeted messages</a:t>
            </a:r>
            <a:endParaRPr/>
          </a:p>
          <a:p>
            <a:pPr>
              <a:lnSpc>
                <a:spcPct val="150000"/>
              </a:lnSpc>
              <a:buFont typeface="+mj-lt"/>
              <a:buAutoNum type="arabicPeriod"/>
            </a:pPr>
            <a:r>
              <a:rPr lang="bg-BG"/>
              <a:t> Exchange experiences between organisations</a:t>
            </a:r>
            <a:endParaRPr/>
          </a:p>
          <a:p>
            <a:pPr>
              <a:lnSpc>
                <a:spcPct val="150000"/>
              </a:lnSpc>
            </a:pPr>
            <a:endParaRPr/>
          </a:p>
          <a:p>
            <a:pPr>
              <a:lnSpc>
                <a:spcPct val="150000"/>
              </a:lnSpc>
            </a:pPr>
            <a:endParaRPr/>
          </a:p>
          <a:p>
            <a:pPr>
              <a:lnSpc>
                <a:spcPct val="150000"/>
              </a:lnSpc>
            </a:pPr>
            <a:endParaRPr/>
          </a:p>
          <a:p>
            <a:pPr>
              <a:lnSpc>
                <a:spcPct val="150000"/>
              </a:lnSpc>
            </a:pPr>
            <a:endParaRPr/>
          </a:p>
        </p:txBody>
      </p:sp>
      <p:sp>
        <p:nvSpPr>
          <p:cNvPr id="261"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CF0DAA19-3D9B-4CC0-9512-52606CD50A3C}" type="slidenum">
              <a:rPr lang="bg-BG" sz="1200"/>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PlaceHolder 1"/>
          <p:cNvSpPr>
            <a:spLocks noGrp="1"/>
          </p:cNvSpPr>
          <p:nvPr>
            <p:ph type="body"/>
          </p:nvPr>
        </p:nvSpPr>
        <p:spPr>
          <a:xfrm>
            <a:off x="685800" y="4787224"/>
            <a:ext cx="5484960" cy="3915075"/>
          </a:xfrm>
          <a:prstGeom prst="rect">
            <a:avLst/>
          </a:prstGeom>
        </p:spPr>
        <p:txBody>
          <a:bodyPr lIns="0" tIns="0" rIns="0" bIns="0"/>
          <a:lstStyle/>
          <a:p>
            <a:r>
              <a:rPr lang="bg-BG" sz="1200" b="1">
                <a:solidFill>
                  <a:srgbClr val="000000"/>
                </a:solidFill>
              </a:rPr>
              <a:t>What is a communication strategy? </a:t>
            </a:r>
            <a:endParaRPr/>
          </a:p>
        </p:txBody>
      </p:sp>
      <p:sp>
        <p:nvSpPr>
          <p:cNvPr id="263"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24C5B014-A404-4B6D-9909-5BD22DEA1F0B}" type="slidenum">
              <a:rPr lang="bg-BG" sz="1200"/>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PlaceHolder 1"/>
          <p:cNvSpPr>
            <a:spLocks noGrp="1"/>
          </p:cNvSpPr>
          <p:nvPr>
            <p:ph type="body"/>
          </p:nvPr>
        </p:nvSpPr>
        <p:spPr>
          <a:xfrm>
            <a:off x="685800" y="4787224"/>
            <a:ext cx="5484960" cy="3915075"/>
          </a:xfrm>
          <a:prstGeom prst="rect">
            <a:avLst/>
          </a:prstGeom>
        </p:spPr>
        <p:txBody>
          <a:bodyPr lIns="0" tIns="0" rIns="0" bIns="0"/>
          <a:lstStyle/>
          <a:p>
            <a:r>
              <a:rPr lang="bg-BG"/>
              <a:t>What is for you a communication strategy?</a:t>
            </a:r>
            <a:endParaRPr/>
          </a:p>
          <a:p>
            <a:r>
              <a:rPr lang="bg-BG">
                <a:solidFill>
                  <a:srgbClr val="000000"/>
                </a:solidFill>
                <a:latin typeface="WordVisi_MSFontService"/>
              </a:rPr>
              <a:t>Participants exchanging from their experience, perspective, and expectations</a:t>
            </a:r>
            <a:endParaRPr/>
          </a:p>
          <a:p>
            <a:r>
              <a:rPr lang="bg-BG">
                <a:solidFill>
                  <a:srgbClr val="000000"/>
                </a:solidFill>
                <a:latin typeface="WordVisi_MSFontService"/>
              </a:rPr>
              <a:t>People can speak words out loud or in the chat</a:t>
            </a:r>
            <a:endParaRPr/>
          </a:p>
          <a:p>
            <a:endParaRPr/>
          </a:p>
          <a:p>
            <a:r>
              <a:rPr lang="bg-BG">
                <a:solidFill>
                  <a:srgbClr val="000000"/>
                </a:solidFill>
                <a:latin typeface="WordVisi_MSFontService"/>
              </a:rPr>
              <a:t>Vanessa will add keywords from participants in the slide</a:t>
            </a:r>
            <a:endParaRPr/>
          </a:p>
        </p:txBody>
      </p:sp>
      <p:sp>
        <p:nvSpPr>
          <p:cNvPr id="265"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5406E943-06D6-452A-9BBF-C075690E53F9}" type="slidenum">
              <a:rPr lang="bg-BG" sz="1200"/>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PlaceHolder 1"/>
          <p:cNvSpPr>
            <a:spLocks noGrp="1"/>
          </p:cNvSpPr>
          <p:nvPr>
            <p:ph type="body"/>
          </p:nvPr>
        </p:nvSpPr>
        <p:spPr>
          <a:xfrm>
            <a:off x="685800" y="4787224"/>
            <a:ext cx="5484960" cy="3915075"/>
          </a:xfrm>
          <a:prstGeom prst="rect">
            <a:avLst/>
          </a:prstGeom>
        </p:spPr>
        <p:txBody>
          <a:bodyPr lIns="0" tIns="0" rIns="0" bIns="0"/>
          <a:lstStyle/>
          <a:p>
            <a:pPr>
              <a:lnSpc>
                <a:spcPct val="100000"/>
              </a:lnSpc>
            </a:pPr>
            <a:r>
              <a:rPr lang="bg-BG" b="1"/>
              <a:t>A general definition of communication strategy</a:t>
            </a:r>
            <a:endParaRPr/>
          </a:p>
          <a:p>
            <a:pPr>
              <a:lnSpc>
                <a:spcPct val="100000"/>
              </a:lnSpc>
            </a:pPr>
            <a:endParaRPr/>
          </a:p>
          <a:p>
            <a:pPr>
              <a:lnSpc>
                <a:spcPct val="100000"/>
              </a:lnSpc>
            </a:pPr>
            <a:r>
              <a:rPr lang="bg-BG"/>
              <a:t>Your communication strategy should help you answer these 6 main questions:</a:t>
            </a:r>
            <a:endParaRPr/>
          </a:p>
          <a:p>
            <a:pPr>
              <a:lnSpc>
                <a:spcPct val="100000"/>
              </a:lnSpc>
              <a:buFont typeface="+mj-lt"/>
              <a:buAutoNum type="arabicPeriod"/>
            </a:pPr>
            <a:r>
              <a:rPr lang="bg-BG"/>
              <a:t>Who is speaking and how? </a:t>
            </a:r>
            <a:r>
              <a:rPr lang="bg-BG" b="1"/>
              <a:t>(I, we, they, etc.) and tone (formal, informal, inspirational, motivational, conversational, etc.)</a:t>
            </a:r>
            <a:endParaRPr/>
          </a:p>
          <a:p>
            <a:pPr>
              <a:lnSpc>
                <a:spcPct val="100000"/>
              </a:lnSpc>
              <a:buFont typeface="+mj-lt"/>
              <a:buAutoNum type="arabicPeriod"/>
            </a:pPr>
            <a:r>
              <a:rPr lang="bg-BG"/>
              <a:t>What are the messages? </a:t>
            </a:r>
            <a:r>
              <a:rPr lang="bg-BG" b="1"/>
              <a:t>Your messages should be clear, authentic and define: your position regarding something, a promise or a mission, a vision</a:t>
            </a:r>
            <a:endParaRPr/>
          </a:p>
          <a:p>
            <a:pPr>
              <a:lnSpc>
                <a:spcPct val="100000"/>
              </a:lnSpc>
              <a:buFont typeface="+mj-lt"/>
              <a:buAutoNum type="arabicPeriod"/>
            </a:pPr>
            <a:r>
              <a:rPr lang="bg-BG"/>
              <a:t>Who is the audience? Where to find it? How to interact with it?</a:t>
            </a:r>
            <a:endParaRPr/>
          </a:p>
          <a:p>
            <a:pPr>
              <a:lnSpc>
                <a:spcPct val="100000"/>
              </a:lnSpc>
              <a:buFont typeface="+mj-lt"/>
              <a:buAutoNum type="arabicPeriod"/>
            </a:pPr>
            <a:r>
              <a:rPr lang="bg-BG"/>
              <a:t>What do I want to achieve? </a:t>
            </a:r>
            <a:r>
              <a:rPr lang="bg-BG" b="1"/>
              <a:t>inform, get support, get things moving</a:t>
            </a:r>
            <a:endParaRPr/>
          </a:p>
          <a:p>
            <a:pPr>
              <a:lnSpc>
                <a:spcPct val="100000"/>
              </a:lnSpc>
              <a:buFont typeface="+mj-lt"/>
              <a:buAutoNum type="arabicPeriod"/>
            </a:pPr>
            <a:r>
              <a:rPr lang="bg-BG"/>
              <a:t>What are the foreseen communications activities? </a:t>
            </a:r>
            <a:r>
              <a:rPr lang="bg-BG" b="1"/>
              <a:t>how much time do I need, including planning, the activities themselves, and evaluation and reporting)</a:t>
            </a:r>
            <a:endParaRPr/>
          </a:p>
          <a:p>
            <a:pPr>
              <a:lnSpc>
                <a:spcPct val="100000"/>
              </a:lnSpc>
              <a:buFont typeface="+mj-lt"/>
              <a:buAutoNum type="arabicPeriod"/>
            </a:pPr>
            <a:r>
              <a:rPr lang="bg-BG"/>
              <a:t>What are the resources at my disposal to achieve my goals? </a:t>
            </a:r>
            <a:r>
              <a:rPr lang="bg-BG" b="1"/>
              <a:t>Financial, skills, and human resources</a:t>
            </a:r>
            <a:endParaRPr/>
          </a:p>
        </p:txBody>
      </p:sp>
      <p:sp>
        <p:nvSpPr>
          <p:cNvPr id="267"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5715C53C-91A4-4BC1-B59C-74F7608D2976}" type="slidenum">
              <a:rPr lang="bg-BG" sz="1200"/>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PlaceHolder 1"/>
          <p:cNvSpPr>
            <a:spLocks noGrp="1"/>
          </p:cNvSpPr>
          <p:nvPr>
            <p:ph type="body"/>
          </p:nvPr>
        </p:nvSpPr>
        <p:spPr>
          <a:xfrm>
            <a:off x="685800" y="4787224"/>
            <a:ext cx="5484960" cy="3915075"/>
          </a:xfrm>
          <a:prstGeom prst="rect">
            <a:avLst/>
          </a:prstGeom>
        </p:spPr>
        <p:txBody>
          <a:bodyPr lIns="0" tIns="0" rIns="0" bIns="0"/>
          <a:lstStyle/>
          <a:p>
            <a:r>
              <a:rPr lang="bg-BG" b="1"/>
              <a:t>A general definition of communication strategy</a:t>
            </a:r>
            <a:endParaRPr/>
          </a:p>
          <a:p>
            <a:pPr>
              <a:lnSpc>
                <a:spcPct val="100000"/>
              </a:lnSpc>
            </a:pPr>
            <a:r>
              <a:rPr lang="bg-BG"/>
              <a:t>A communication strategy helps you think about what you want to say, whom you are saying it to, and what you want them to do with the information.</a:t>
            </a:r>
            <a:endParaRPr/>
          </a:p>
          <a:p>
            <a:pPr>
              <a:lnSpc>
                <a:spcPct val="100000"/>
              </a:lnSpc>
            </a:pPr>
            <a:endParaRPr/>
          </a:p>
        </p:txBody>
      </p:sp>
      <p:sp>
        <p:nvSpPr>
          <p:cNvPr id="269"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9708BE71-5932-499E-B52F-CEE2BF92FB5D}" type="slidenum">
              <a:rPr lang="bg-BG" sz="1200"/>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PlaceHolder 1"/>
          <p:cNvSpPr>
            <a:spLocks noGrp="1"/>
          </p:cNvSpPr>
          <p:nvPr>
            <p:ph type="body"/>
          </p:nvPr>
        </p:nvSpPr>
        <p:spPr>
          <a:xfrm>
            <a:off x="685800" y="4787224"/>
            <a:ext cx="5484960" cy="3915075"/>
          </a:xfrm>
          <a:prstGeom prst="rect">
            <a:avLst/>
          </a:prstGeom>
        </p:spPr>
        <p:txBody>
          <a:bodyPr lIns="0" tIns="0" rIns="0" bIns="0"/>
          <a:lstStyle/>
          <a:p>
            <a:r>
              <a:rPr lang="bg-BG" sz="1200" b="1">
                <a:solidFill>
                  <a:srgbClr val="000000"/>
                </a:solidFill>
              </a:rPr>
              <a:t>Steps to create your own communication strategy</a:t>
            </a:r>
            <a:endParaRPr/>
          </a:p>
        </p:txBody>
      </p:sp>
      <p:sp>
        <p:nvSpPr>
          <p:cNvPr id="271"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470B5B02-99C7-4AF5-852E-827F0296496E}" type="slidenum">
              <a:rPr lang="bg-BG" sz="1200"/>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PlaceHolder 1"/>
          <p:cNvSpPr>
            <a:spLocks noGrp="1"/>
          </p:cNvSpPr>
          <p:nvPr>
            <p:ph type="body"/>
          </p:nvPr>
        </p:nvSpPr>
        <p:spPr>
          <a:xfrm>
            <a:off x="685800" y="4787224"/>
            <a:ext cx="5484960" cy="3915075"/>
          </a:xfrm>
          <a:prstGeom prst="rect">
            <a:avLst/>
          </a:prstGeom>
        </p:spPr>
        <p:txBody>
          <a:bodyPr lIns="0" tIns="0" rIns="0" bIns="0"/>
          <a:lstStyle/>
          <a:p>
            <a:pPr>
              <a:lnSpc>
                <a:spcPct val="100000"/>
              </a:lnSpc>
            </a:pPr>
            <a:r>
              <a:rPr lang="bg-BG"/>
              <a:t>What is an audience? </a:t>
            </a:r>
            <a:endParaRPr/>
          </a:p>
          <a:p>
            <a:pPr>
              <a:lnSpc>
                <a:spcPct val="100000"/>
              </a:lnSpc>
            </a:pPr>
            <a:r>
              <a:rPr lang="bg-BG"/>
              <a:t>People that you want to convince</a:t>
            </a:r>
            <a:endParaRPr/>
          </a:p>
          <a:p>
            <a:pPr>
              <a:lnSpc>
                <a:spcPct val="100000"/>
              </a:lnSpc>
            </a:pPr>
            <a:r>
              <a:rPr lang="bg-BG"/>
              <a:t>People that are interested in what you do</a:t>
            </a:r>
            <a:endParaRPr/>
          </a:p>
          <a:p>
            <a:pPr>
              <a:lnSpc>
                <a:spcPct val="100000"/>
              </a:lnSpc>
            </a:pPr>
            <a:endParaRPr/>
          </a:p>
          <a:p>
            <a:pPr>
              <a:lnSpc>
                <a:spcPct val="100000"/>
              </a:lnSpc>
            </a:pPr>
            <a:r>
              <a:rPr lang="bg-BG"/>
              <a:t>On the left side: photo - Lazar Lazarov - Deputy Prime Minister for Social Policies and Minister of Labor and Social Policy:</a:t>
            </a:r>
            <a:endParaRPr/>
          </a:p>
          <a:p>
            <a:pPr>
              <a:lnSpc>
                <a:spcPct val="100000"/>
              </a:lnSpc>
            </a:pPr>
            <a:r>
              <a:rPr lang="bg-BG"/>
              <a:t>On the right: stock photo of a person with disabilities and their families</a:t>
            </a:r>
            <a:endParaRPr/>
          </a:p>
        </p:txBody>
      </p:sp>
      <p:sp>
        <p:nvSpPr>
          <p:cNvPr id="273"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7F73D11A-D24F-4618-BC7E-218EAF7DD7D6}" type="slidenum">
              <a:rPr lang="bg-BG" sz="1200"/>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PlaceHolder 1"/>
          <p:cNvSpPr>
            <a:spLocks noGrp="1"/>
          </p:cNvSpPr>
          <p:nvPr>
            <p:ph type="body"/>
          </p:nvPr>
        </p:nvSpPr>
        <p:spPr>
          <a:xfrm>
            <a:off x="685800" y="4787224"/>
            <a:ext cx="5484960" cy="3915075"/>
          </a:xfrm>
          <a:prstGeom prst="rect">
            <a:avLst/>
          </a:prstGeom>
        </p:spPr>
        <p:txBody>
          <a:bodyPr lIns="0" tIns="0" rIns="0" bIns="0"/>
          <a:lstStyle/>
          <a:p>
            <a:r>
              <a:rPr lang="bg-BG" sz="1200" b="1"/>
              <a:t>Step 1: define and find your audience</a:t>
            </a:r>
            <a:endParaRPr/>
          </a:p>
          <a:p>
            <a:endParaRPr/>
          </a:p>
          <a:p>
            <a:pPr>
              <a:lnSpc>
                <a:spcPct val="100000"/>
              </a:lnSpc>
            </a:pPr>
            <a:r>
              <a:rPr lang="bg-BG" sz="1200" b="1"/>
              <a:t>Target audience:</a:t>
            </a:r>
            <a:r>
              <a:rPr lang="bg-BG" sz="1200"/>
              <a:t> People working in the disability field</a:t>
            </a:r>
            <a:endParaRPr/>
          </a:p>
          <a:p>
            <a:pPr>
              <a:lnSpc>
                <a:spcPct val="100000"/>
              </a:lnSpc>
            </a:pPr>
            <a:endParaRPr/>
          </a:p>
          <a:p>
            <a:pPr>
              <a:lnSpc>
                <a:spcPct val="100000"/>
              </a:lnSpc>
            </a:pPr>
            <a:r>
              <a:rPr lang="bg-BG" sz="1200" b="1"/>
              <a:t>Interests</a:t>
            </a:r>
            <a:r>
              <a:rPr lang="bg-BG" sz="1200"/>
              <a:t>: analysis of initiatives, relevant events</a:t>
            </a:r>
            <a:endParaRPr/>
          </a:p>
          <a:p>
            <a:pPr>
              <a:lnSpc>
                <a:spcPct val="100000"/>
              </a:lnSpc>
            </a:pPr>
            <a:endParaRPr/>
          </a:p>
          <a:p>
            <a:pPr>
              <a:lnSpc>
                <a:spcPct val="100000"/>
              </a:lnSpc>
            </a:pPr>
            <a:r>
              <a:rPr lang="bg-BG" sz="1200" b="1"/>
              <a:t>Messages: </a:t>
            </a:r>
            <a:r>
              <a:rPr lang="bg-BG" sz="1200"/>
              <a:t>technical analysis, upcoming initiatives</a:t>
            </a:r>
            <a:endParaRPr/>
          </a:p>
          <a:p>
            <a:pPr>
              <a:lnSpc>
                <a:spcPct val="100000"/>
              </a:lnSpc>
            </a:pPr>
            <a:endParaRPr/>
          </a:p>
          <a:p>
            <a:pPr>
              <a:lnSpc>
                <a:spcPct val="100000"/>
              </a:lnSpc>
            </a:pPr>
            <a:r>
              <a:rPr lang="bg-BG" sz="1200" b="1"/>
              <a:t>Tools: </a:t>
            </a:r>
            <a:r>
              <a:rPr lang="bg-BG" sz="1200"/>
              <a:t>E-mail, newsletter, website</a:t>
            </a:r>
            <a:endParaRPr/>
          </a:p>
          <a:p>
            <a:pPr>
              <a:lnSpc>
                <a:spcPct val="100000"/>
              </a:lnSpc>
            </a:pPr>
            <a:endParaRPr/>
          </a:p>
          <a:p>
            <a:pPr>
              <a:lnSpc>
                <a:spcPct val="100000"/>
              </a:lnSpc>
            </a:pPr>
            <a:r>
              <a:rPr lang="bg-BG" sz="1200" b="1"/>
              <a:t>Image: </a:t>
            </a:r>
            <a:r>
              <a:rPr lang="bg-BG" sz="1200"/>
              <a:t>Grey circle saying "Your photo here"</a:t>
            </a:r>
            <a:endParaRPr/>
          </a:p>
          <a:p>
            <a:pPr>
              <a:lnSpc>
                <a:spcPct val="100000"/>
              </a:lnSpc>
            </a:pPr>
            <a:endParaRPr/>
          </a:p>
        </p:txBody>
      </p:sp>
      <p:sp>
        <p:nvSpPr>
          <p:cNvPr id="275"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0B34D1C0-DD96-42C0-B175-BACDE27670A9}" type="slidenum">
              <a:rPr lang="bg-BG" sz="1200"/>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PlaceHolder 1"/>
          <p:cNvSpPr>
            <a:spLocks noGrp="1"/>
          </p:cNvSpPr>
          <p:nvPr>
            <p:ph type="body"/>
          </p:nvPr>
        </p:nvSpPr>
        <p:spPr>
          <a:xfrm>
            <a:off x="685800" y="4787224"/>
            <a:ext cx="5484960" cy="3915075"/>
          </a:xfrm>
          <a:prstGeom prst="rect">
            <a:avLst/>
          </a:prstGeom>
        </p:spPr>
        <p:txBody>
          <a:bodyPr lIns="0" tIns="0" rIns="0" bIns="0"/>
          <a:lstStyle/>
          <a:p>
            <a:r>
              <a:rPr lang="bg-BG" sz="1200" b="1"/>
              <a:t>Step 2: define your messages</a:t>
            </a:r>
            <a:endParaRPr/>
          </a:p>
          <a:p>
            <a:endParaRPr/>
          </a:p>
          <a:p>
            <a:r>
              <a:rPr lang="bg-BG" sz="1200" b="1"/>
              <a:t>Examples of messages</a:t>
            </a:r>
            <a:endParaRPr/>
          </a:p>
          <a:p>
            <a:r>
              <a:rPr lang="bg-BG" sz="1200"/>
              <a:t>We want all buildings to be accessible</a:t>
            </a:r>
            <a:endParaRPr/>
          </a:p>
          <a:p>
            <a:r>
              <a:rPr lang="bg-BG" sz="1200"/>
              <a:t>We want persons all persons to be able to vote for the next EU elections</a:t>
            </a:r>
            <a:endParaRPr/>
          </a:p>
          <a:p>
            <a:r>
              <a:rPr lang="bg-BG" sz="1200"/>
              <a:t>We want the Bulgarian State to increase disability allowances</a:t>
            </a:r>
            <a:endParaRPr/>
          </a:p>
          <a:p>
            <a:pPr>
              <a:lnSpc>
                <a:spcPct val="100000"/>
              </a:lnSpc>
            </a:pPr>
            <a:endParaRPr/>
          </a:p>
          <a:p>
            <a:pPr>
              <a:lnSpc>
                <a:spcPct val="100000"/>
              </a:lnSpc>
            </a:pPr>
            <a:endParaRPr/>
          </a:p>
          <a:p>
            <a:pPr>
              <a:lnSpc>
                <a:spcPct val="100000"/>
              </a:lnSpc>
            </a:pPr>
            <a:endParaRPr/>
          </a:p>
        </p:txBody>
      </p:sp>
      <p:sp>
        <p:nvSpPr>
          <p:cNvPr id="277"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BBED2DC0-4030-4844-98E6-AF58BD3CEC9A}" type="slidenum">
              <a:rPr lang="bg-BG" sz="1200"/>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PlaceHolder 1"/>
          <p:cNvSpPr>
            <a:spLocks noGrp="1"/>
          </p:cNvSpPr>
          <p:nvPr>
            <p:ph type="body"/>
          </p:nvPr>
        </p:nvSpPr>
        <p:spPr>
          <a:xfrm>
            <a:off x="685800" y="4787224"/>
            <a:ext cx="5484960" cy="3915075"/>
          </a:xfrm>
          <a:prstGeom prst="rect">
            <a:avLst/>
          </a:prstGeom>
        </p:spPr>
        <p:txBody>
          <a:bodyPr lIns="0" tIns="0" rIns="0" bIns="0"/>
          <a:lstStyle/>
          <a:p>
            <a:r>
              <a:rPr lang="bg-BG" sz="1200" b="1"/>
              <a:t>Step 2: define your messages</a:t>
            </a:r>
            <a:endParaRPr/>
          </a:p>
          <a:p>
            <a:endParaRPr/>
          </a:p>
          <a:p>
            <a:r>
              <a:rPr lang="bg-BG" sz="1200" b="1"/>
              <a:t>Key messages are</a:t>
            </a:r>
            <a:endParaRPr/>
          </a:p>
          <a:p>
            <a:r>
              <a:rPr lang="bg-BG" sz="1200"/>
              <a:t>are main points of information you want your audience to </a:t>
            </a:r>
            <a:r>
              <a:rPr lang="bg-BG" sz="1200" b="1"/>
              <a:t>hear</a:t>
            </a:r>
            <a:r>
              <a:rPr lang="bg-BG" sz="1200"/>
              <a:t>, </a:t>
            </a:r>
            <a:r>
              <a:rPr lang="bg-BG" sz="1200" b="1"/>
              <a:t>understand</a:t>
            </a:r>
            <a:r>
              <a:rPr lang="bg-BG" sz="1200"/>
              <a:t>, and </a:t>
            </a:r>
            <a:r>
              <a:rPr lang="bg-BG" sz="1200" b="1"/>
              <a:t>remember</a:t>
            </a:r>
            <a:endParaRPr/>
          </a:p>
          <a:p>
            <a:r>
              <a:rPr lang="bg-BG" sz="1200"/>
              <a:t>should be </a:t>
            </a:r>
            <a:r>
              <a:rPr lang="bg-BG" sz="1200" b="1"/>
              <a:t>clear </a:t>
            </a:r>
            <a:r>
              <a:rPr lang="bg-BG" sz="1200"/>
              <a:t>and</a:t>
            </a:r>
            <a:r>
              <a:rPr lang="bg-BG" sz="1200" b="1"/>
              <a:t> authentic</a:t>
            </a:r>
            <a:endParaRPr/>
          </a:p>
          <a:p>
            <a:r>
              <a:rPr lang="bg-BG" sz="1200"/>
              <a:t>Tells people about your position regarding a </a:t>
            </a:r>
            <a:r>
              <a:rPr lang="bg-BG" sz="1200" b="1"/>
              <a:t>promise, a mission or a vision</a:t>
            </a:r>
            <a:endParaRPr/>
          </a:p>
          <a:p>
            <a:r>
              <a:rPr lang="bg-BG" sz="1200"/>
              <a:t>Should </a:t>
            </a:r>
            <a:r>
              <a:rPr lang="bg-BG" sz="1200" b="1"/>
              <a:t>always reflect the truth</a:t>
            </a:r>
            <a:endParaRPr/>
          </a:p>
          <a:p>
            <a:r>
              <a:rPr lang="bg-BG" sz="1200"/>
              <a:t>Should</a:t>
            </a:r>
            <a:r>
              <a:rPr lang="bg-BG" sz="1200" b="1"/>
              <a:t> take your audience expectations into account</a:t>
            </a:r>
            <a:endParaRPr/>
          </a:p>
          <a:p>
            <a:endParaRPr/>
          </a:p>
          <a:p>
            <a:endParaRPr/>
          </a:p>
        </p:txBody>
      </p:sp>
      <p:sp>
        <p:nvSpPr>
          <p:cNvPr id="279"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8971999E-350E-4956-BFDC-D2C686D8B350}" type="slidenum">
              <a:rPr lang="bg-BG" sz="1200"/>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PlaceHolder 1"/>
          <p:cNvSpPr>
            <a:spLocks noGrp="1"/>
          </p:cNvSpPr>
          <p:nvPr>
            <p:ph type="body"/>
          </p:nvPr>
        </p:nvSpPr>
        <p:spPr>
          <a:xfrm>
            <a:off x="685800" y="4787224"/>
            <a:ext cx="5484960" cy="3915075"/>
          </a:xfrm>
          <a:prstGeom prst="rect">
            <a:avLst/>
          </a:prstGeom>
        </p:spPr>
        <p:txBody>
          <a:bodyPr lIns="0" tIns="0" rIns="0" bIns="0"/>
          <a:lstStyle/>
          <a:p>
            <a:r>
              <a:rPr lang="bg-BG" sz="1200" b="1"/>
              <a:t>Step 3: define your communication goals</a:t>
            </a:r>
            <a:endParaRPr/>
          </a:p>
          <a:p>
            <a:pPr>
              <a:lnSpc>
                <a:spcPct val="100000"/>
              </a:lnSpc>
            </a:pPr>
            <a:r>
              <a:rPr lang="bg-BG" sz="1200"/>
              <a:t>Several possible communication goals: </a:t>
            </a:r>
            <a:endParaRPr/>
          </a:p>
          <a:p>
            <a:pPr>
              <a:lnSpc>
                <a:spcPct val="100000"/>
              </a:lnSpc>
            </a:pPr>
            <a:r>
              <a:rPr lang="bg-BG" sz="1200"/>
              <a:t>Creating interest/trust</a:t>
            </a:r>
            <a:endParaRPr/>
          </a:p>
          <a:p>
            <a:pPr>
              <a:lnSpc>
                <a:spcPct val="100000"/>
              </a:lnSpc>
            </a:pPr>
            <a:r>
              <a:rPr lang="bg-BG" sz="1200"/>
              <a:t>Building Awareness</a:t>
            </a:r>
            <a:endParaRPr/>
          </a:p>
          <a:p>
            <a:pPr>
              <a:lnSpc>
                <a:spcPct val="100000"/>
              </a:lnSpc>
            </a:pPr>
            <a:r>
              <a:rPr lang="bg-BG" sz="1200"/>
              <a:t>Providing/receiving information</a:t>
            </a:r>
            <a:endParaRPr/>
          </a:p>
          <a:p>
            <a:pPr>
              <a:lnSpc>
                <a:spcPct val="100000"/>
              </a:lnSpc>
            </a:pPr>
            <a:r>
              <a:rPr lang="bg-BG" sz="1200"/>
              <a:t>Reporting</a:t>
            </a:r>
            <a:endParaRPr/>
          </a:p>
          <a:p>
            <a:pPr>
              <a:lnSpc>
                <a:spcPct val="100000"/>
              </a:lnSpc>
            </a:pPr>
            <a:r>
              <a:rPr lang="bg-BG" sz="1200"/>
              <a:t>Creating engagement</a:t>
            </a:r>
            <a:endParaRPr/>
          </a:p>
          <a:p>
            <a:pPr>
              <a:lnSpc>
                <a:spcPct val="100000"/>
              </a:lnSpc>
            </a:pPr>
            <a:r>
              <a:rPr lang="bg-BG" sz="1200"/>
              <a:t>Maintaining relations</a:t>
            </a:r>
            <a:endParaRPr/>
          </a:p>
          <a:p>
            <a:pPr>
              <a:lnSpc>
                <a:spcPct val="100000"/>
              </a:lnSpc>
            </a:pPr>
            <a:r>
              <a:rPr lang="bg-BG" sz="1200"/>
              <a:t>And more</a:t>
            </a:r>
            <a:endParaRPr/>
          </a:p>
          <a:p>
            <a:pPr>
              <a:lnSpc>
                <a:spcPct val="100000"/>
              </a:lnSpc>
            </a:pPr>
            <a:endParaRPr/>
          </a:p>
        </p:txBody>
      </p:sp>
      <p:sp>
        <p:nvSpPr>
          <p:cNvPr id="281"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732A38B0-958C-433C-923D-602687F9FAFF}" type="slidenum">
              <a:rPr lang="bg-BG" sz="1200"/>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PlaceHolder 1"/>
          <p:cNvSpPr>
            <a:spLocks noGrp="1"/>
          </p:cNvSpPr>
          <p:nvPr>
            <p:ph type="body"/>
          </p:nvPr>
        </p:nvSpPr>
        <p:spPr>
          <a:xfrm>
            <a:off x="685800" y="4787224"/>
            <a:ext cx="5484960" cy="3915075"/>
          </a:xfrm>
          <a:prstGeom prst="rect">
            <a:avLst/>
          </a:prstGeom>
        </p:spPr>
        <p:txBody>
          <a:bodyPr lIns="0" tIns="0" rIns="0" bIns="0"/>
          <a:lstStyle/>
          <a:p>
            <a:pPr>
              <a:lnSpc>
                <a:spcPct val="100000"/>
              </a:lnSpc>
            </a:pPr>
            <a:r>
              <a:rPr lang="bg-BG" sz="1200" b="1"/>
              <a:t>Step 3: define your communication goals</a:t>
            </a:r>
            <a:endParaRPr/>
          </a:p>
          <a:p>
            <a:pPr>
              <a:lnSpc>
                <a:spcPct val="100000"/>
              </a:lnSpc>
            </a:pPr>
            <a:endParaRPr/>
          </a:p>
          <a:p>
            <a:pPr>
              <a:lnSpc>
                <a:spcPct val="100000"/>
              </a:lnSpc>
            </a:pPr>
            <a:r>
              <a:rPr lang="bg-BG" sz="1200"/>
              <a:t>Your goals should always be </a:t>
            </a:r>
            <a:r>
              <a:rPr lang="bg-BG" sz="1200" b="1"/>
              <a:t>SMART</a:t>
            </a:r>
            <a:r>
              <a:rPr lang="bg-BG" sz="1200"/>
              <a:t>:</a:t>
            </a:r>
            <a:endParaRPr/>
          </a:p>
          <a:p>
            <a:pPr>
              <a:lnSpc>
                <a:spcPct val="100000"/>
              </a:lnSpc>
            </a:pPr>
            <a:r>
              <a:rPr lang="bg-BG" sz="1200"/>
              <a:t>S: specific: message, audience, impact</a:t>
            </a:r>
            <a:endParaRPr/>
          </a:p>
          <a:p>
            <a:pPr>
              <a:lnSpc>
                <a:spcPct val="100000"/>
              </a:lnSpc>
            </a:pPr>
            <a:r>
              <a:rPr lang="bg-BG" sz="1200"/>
              <a:t>M: measurable: Key performance indicator</a:t>
            </a:r>
            <a:endParaRPr/>
          </a:p>
          <a:p>
            <a:pPr>
              <a:lnSpc>
                <a:spcPct val="100000"/>
              </a:lnSpc>
            </a:pPr>
            <a:r>
              <a:rPr lang="bg-BG" sz="1200"/>
              <a:t>A: achievable: enough time, knowledge, budget, resources</a:t>
            </a:r>
            <a:endParaRPr/>
          </a:p>
          <a:p>
            <a:pPr>
              <a:lnSpc>
                <a:spcPct val="100000"/>
              </a:lnSpc>
            </a:pPr>
            <a:r>
              <a:rPr lang="bg-BG" sz="1200"/>
              <a:t>R: relevant: fit the desired results</a:t>
            </a:r>
            <a:endParaRPr/>
          </a:p>
          <a:p>
            <a:pPr>
              <a:lnSpc>
                <a:spcPct val="100000"/>
              </a:lnSpc>
            </a:pPr>
            <a:r>
              <a:rPr lang="bg-BG" sz="1200"/>
              <a:t>T: time-bound: is planned</a:t>
            </a:r>
            <a:endParaRPr/>
          </a:p>
          <a:p>
            <a:pPr>
              <a:lnSpc>
                <a:spcPct val="100000"/>
              </a:lnSpc>
            </a:pPr>
            <a:endParaRPr/>
          </a:p>
        </p:txBody>
      </p:sp>
      <p:sp>
        <p:nvSpPr>
          <p:cNvPr id="283"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47B7A133-5237-4F04-A2B0-3AEA307A6CA6}" type="slidenum">
              <a:rPr lang="bg-BG" sz="1200"/>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PlaceHolder 1"/>
          <p:cNvSpPr>
            <a:spLocks noGrp="1"/>
          </p:cNvSpPr>
          <p:nvPr>
            <p:ph type="body"/>
          </p:nvPr>
        </p:nvSpPr>
        <p:spPr>
          <a:xfrm>
            <a:off x="685800" y="4787224"/>
            <a:ext cx="5484960" cy="3915075"/>
          </a:xfrm>
          <a:prstGeom prst="rect">
            <a:avLst/>
          </a:prstGeom>
        </p:spPr>
        <p:txBody>
          <a:bodyPr lIns="0" tIns="0" rIns="0" bIns="0"/>
          <a:lstStyle/>
          <a:p>
            <a:r>
              <a:rPr lang="bg-BG" sz="1200" b="1"/>
              <a:t>Step 4: define who is speaking and how</a:t>
            </a:r>
            <a:endParaRPr/>
          </a:p>
          <a:p>
            <a:endParaRPr/>
          </a:p>
          <a:p>
            <a:pPr>
              <a:lnSpc>
                <a:spcPct val="100000"/>
              </a:lnSpc>
            </a:pPr>
            <a:r>
              <a:rPr lang="bg-BG" sz="1200"/>
              <a:t>1. Defining this will help be consistent when communicating with your audience.</a:t>
            </a:r>
            <a:endParaRPr/>
          </a:p>
          <a:p>
            <a:pPr>
              <a:lnSpc>
                <a:spcPct val="100000"/>
              </a:lnSpc>
            </a:pPr>
            <a:r>
              <a:rPr lang="bg-BG" sz="1200"/>
              <a:t>You can switch the way you present yourself from one communication channel to another depending on your goal/audience but you need to define this beforehand</a:t>
            </a:r>
            <a:endParaRPr/>
          </a:p>
          <a:p>
            <a:pPr>
              <a:lnSpc>
                <a:spcPct val="100000"/>
              </a:lnSpc>
            </a:pPr>
            <a:endParaRPr/>
          </a:p>
          <a:p>
            <a:pPr>
              <a:lnSpc>
                <a:spcPct val="100000"/>
              </a:lnSpc>
            </a:pPr>
            <a:r>
              <a:rPr lang="bg-BG" sz="1200"/>
              <a:t>2. Your tone can vary depending on your: missions, audience(s), channels</a:t>
            </a:r>
            <a:endParaRPr/>
          </a:p>
          <a:p>
            <a:pPr>
              <a:lnSpc>
                <a:spcPct val="100000"/>
              </a:lnSpc>
            </a:pPr>
            <a:endParaRPr/>
          </a:p>
        </p:txBody>
      </p:sp>
      <p:sp>
        <p:nvSpPr>
          <p:cNvPr id="285"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2972A160-FEE3-402A-8B15-117DCE57917B}" type="slidenum">
              <a:rPr lang="bg-BG" sz="1200"/>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PlaceHolder 1"/>
          <p:cNvSpPr>
            <a:spLocks noGrp="1"/>
          </p:cNvSpPr>
          <p:nvPr>
            <p:ph type="body"/>
          </p:nvPr>
        </p:nvSpPr>
        <p:spPr>
          <a:xfrm>
            <a:off x="685800" y="4787224"/>
            <a:ext cx="5484960" cy="3915075"/>
          </a:xfrm>
          <a:prstGeom prst="rect">
            <a:avLst/>
          </a:prstGeom>
        </p:spPr>
        <p:txBody>
          <a:bodyPr lIns="0" tIns="0" rIns="0" bIns="0"/>
          <a:lstStyle/>
          <a:p>
            <a:r>
              <a:rPr lang="bg-BG" sz="1200" b="1"/>
              <a:t>Step 4: our example</a:t>
            </a:r>
            <a:endParaRPr/>
          </a:p>
          <a:p>
            <a:endParaRPr/>
          </a:p>
          <a:p>
            <a:pPr>
              <a:lnSpc>
                <a:spcPct val="100000"/>
              </a:lnSpc>
            </a:pPr>
            <a:r>
              <a:rPr lang="bg-BG" sz="1200"/>
              <a:t>Photo of Pat Clarke, spokesperson for political participation</a:t>
            </a:r>
            <a:endParaRPr/>
          </a:p>
          <a:p>
            <a:pPr>
              <a:lnSpc>
                <a:spcPct val="100000"/>
              </a:lnSpc>
            </a:pPr>
            <a:r>
              <a:rPr lang="bg-BG" sz="1200"/>
              <a:t>Photo of Gunta Anca, spokesperson for Ukraine</a:t>
            </a:r>
            <a:endParaRPr/>
          </a:p>
          <a:p>
            <a:pPr>
              <a:lnSpc>
                <a:spcPct val="100000"/>
              </a:lnSpc>
            </a:pPr>
            <a:endParaRPr/>
          </a:p>
          <a:p>
            <a:pPr>
              <a:lnSpc>
                <a:spcPct val="100000"/>
              </a:lnSpc>
            </a:pPr>
            <a:endParaRPr/>
          </a:p>
        </p:txBody>
      </p:sp>
      <p:sp>
        <p:nvSpPr>
          <p:cNvPr id="287"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385CC6B0-767C-4A97-8A04-CD9B6B0CAA69}" type="slidenum">
              <a:rPr lang="bg-BG" sz="1200"/>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PlaceHolder 1"/>
          <p:cNvSpPr>
            <a:spLocks noGrp="1"/>
          </p:cNvSpPr>
          <p:nvPr>
            <p:ph type="body"/>
          </p:nvPr>
        </p:nvSpPr>
        <p:spPr>
          <a:xfrm>
            <a:off x="685800" y="4787224"/>
            <a:ext cx="5484960" cy="3915075"/>
          </a:xfrm>
          <a:prstGeom prst="rect">
            <a:avLst/>
          </a:prstGeom>
        </p:spPr>
        <p:txBody>
          <a:bodyPr lIns="0" tIns="0" rIns="0" bIns="0"/>
          <a:lstStyle/>
          <a:p>
            <a:pPr>
              <a:lnSpc>
                <a:spcPct val="100000"/>
              </a:lnSpc>
            </a:pPr>
            <a:r>
              <a:rPr lang="bg-BG"/>
              <a:t>Quiz time on steps to create a communication strategy </a:t>
            </a:r>
            <a:endParaRPr/>
          </a:p>
          <a:p>
            <a:pPr>
              <a:lnSpc>
                <a:spcPct val="100000"/>
              </a:lnSpc>
            </a:pPr>
            <a:endParaRPr/>
          </a:p>
          <a:p>
            <a:pPr>
              <a:lnSpc>
                <a:spcPct val="100000"/>
              </a:lnSpc>
            </a:pPr>
            <a:r>
              <a:rPr lang="bg-BG"/>
              <a:t>Vanessa to create quiz, add questions on the slide or create an accessible online quiz</a:t>
            </a:r>
            <a:endParaRPr/>
          </a:p>
        </p:txBody>
      </p:sp>
      <p:sp>
        <p:nvSpPr>
          <p:cNvPr id="289"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08399A90-9053-46BD-92D1-FFF0355C9E17}" type="slidenum">
              <a:rPr lang="bg-BG" sz="1200"/>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PlaceHolder 1"/>
          <p:cNvSpPr>
            <a:spLocks noGrp="1"/>
          </p:cNvSpPr>
          <p:nvPr>
            <p:ph type="body"/>
          </p:nvPr>
        </p:nvSpPr>
        <p:spPr>
          <a:xfrm>
            <a:off x="685800" y="4787224"/>
            <a:ext cx="5484960" cy="3915075"/>
          </a:xfrm>
          <a:prstGeom prst="rect">
            <a:avLst/>
          </a:prstGeom>
        </p:spPr>
        <p:txBody>
          <a:bodyPr lIns="0" tIns="0" rIns="0" bIns="0"/>
          <a:lstStyle/>
          <a:p>
            <a:r>
              <a:rPr lang="bg-BG" sz="1200" b="1"/>
              <a:t>Q1: Having a communication strategy will help your organisation:</a:t>
            </a:r>
            <a:endParaRPr/>
          </a:p>
          <a:p>
            <a:endParaRPr/>
          </a:p>
          <a:p>
            <a:pPr>
              <a:lnSpc>
                <a:spcPct val="100000"/>
              </a:lnSpc>
              <a:buFont typeface="+mj-lt"/>
              <a:buAutoNum type="arabicPeriod"/>
            </a:pPr>
            <a:r>
              <a:rPr lang="bg-BG" sz="1200"/>
              <a:t>Define a clear audience</a:t>
            </a:r>
            <a:endParaRPr/>
          </a:p>
          <a:p>
            <a:pPr>
              <a:lnSpc>
                <a:spcPct val="100000"/>
              </a:lnSpc>
              <a:buFont typeface="+mj-lt"/>
              <a:buAutoNum type="arabicPeriod"/>
            </a:pPr>
            <a:r>
              <a:rPr lang="bg-BG" sz="1200"/>
              <a:t>Have more funding</a:t>
            </a:r>
            <a:endParaRPr/>
          </a:p>
          <a:p>
            <a:pPr>
              <a:lnSpc>
                <a:spcPct val="100000"/>
              </a:lnSpc>
              <a:buFont typeface="+mj-lt"/>
              <a:buAutoNum type="arabicPeriod"/>
            </a:pPr>
            <a:r>
              <a:rPr lang="bg-BG" sz="1200"/>
              <a:t>Bring policy change</a:t>
            </a:r>
            <a:endParaRPr/>
          </a:p>
          <a:p>
            <a:pPr>
              <a:lnSpc>
                <a:spcPct val="100000"/>
              </a:lnSpc>
              <a:buFont typeface="+mj-lt"/>
              <a:buAutoNum type="arabicPeriod"/>
            </a:pPr>
            <a:r>
              <a:rPr lang="bg-BG" sz="1200"/>
              <a:t>Ensure that your messages are memorable</a:t>
            </a:r>
            <a:endParaRPr/>
          </a:p>
          <a:p>
            <a:pPr>
              <a:lnSpc>
                <a:spcPct val="100000"/>
              </a:lnSpc>
            </a:pPr>
            <a:endParaRPr/>
          </a:p>
          <a:p>
            <a:pPr>
              <a:lnSpc>
                <a:spcPct val="100000"/>
              </a:lnSpc>
            </a:pPr>
            <a:endParaRPr/>
          </a:p>
          <a:p>
            <a:pPr>
              <a:lnSpc>
                <a:spcPct val="100000"/>
              </a:lnSpc>
            </a:pPr>
            <a:r>
              <a:rPr lang="bg-BG" sz="1200"/>
              <a:t>Find the 3 correct answers</a:t>
            </a:r>
            <a:endParaRPr/>
          </a:p>
          <a:p>
            <a:pPr>
              <a:lnSpc>
                <a:spcPct val="100000"/>
              </a:lnSpc>
            </a:pPr>
            <a:endParaRPr/>
          </a:p>
        </p:txBody>
      </p:sp>
      <p:sp>
        <p:nvSpPr>
          <p:cNvPr id="291"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C2D445AC-CEB8-4A7D-9FF5-8B2FB142FAFA}" type="slidenum">
              <a:rPr lang="bg-BG" sz="1200"/>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PlaceHolder 1"/>
          <p:cNvSpPr>
            <a:spLocks noGrp="1"/>
          </p:cNvSpPr>
          <p:nvPr>
            <p:ph type="body"/>
          </p:nvPr>
        </p:nvSpPr>
        <p:spPr>
          <a:xfrm>
            <a:off x="685800" y="4787224"/>
            <a:ext cx="5484960" cy="3915075"/>
          </a:xfrm>
          <a:prstGeom prst="rect">
            <a:avLst/>
          </a:prstGeom>
        </p:spPr>
        <p:txBody>
          <a:bodyPr lIns="0" tIns="0" rIns="0" bIns="0"/>
          <a:lstStyle/>
          <a:p>
            <a:r>
              <a:rPr lang="bg-BG" sz="1200" b="1"/>
              <a:t>Q1: Having a communication strategy will help your organisation:</a:t>
            </a:r>
            <a:endParaRPr/>
          </a:p>
          <a:p>
            <a:endParaRPr/>
          </a:p>
          <a:p>
            <a:pPr>
              <a:lnSpc>
                <a:spcPct val="100000"/>
              </a:lnSpc>
              <a:buFont typeface="+mj-lt"/>
              <a:buAutoNum type="arabicPeriod"/>
            </a:pPr>
            <a:r>
              <a:rPr lang="bg-BG" sz="1200"/>
              <a:t>Define a clear audience – correct answer</a:t>
            </a:r>
            <a:endParaRPr/>
          </a:p>
          <a:p>
            <a:pPr>
              <a:lnSpc>
                <a:spcPct val="100000"/>
              </a:lnSpc>
              <a:buFont typeface="+mj-lt"/>
              <a:buAutoNum type="arabicPeriod"/>
            </a:pPr>
            <a:r>
              <a:rPr lang="bg-BG" sz="1200"/>
              <a:t>Have more funding – wrong answer</a:t>
            </a:r>
            <a:endParaRPr/>
          </a:p>
          <a:p>
            <a:pPr>
              <a:lnSpc>
                <a:spcPct val="100000"/>
              </a:lnSpc>
              <a:buFont typeface="+mj-lt"/>
              <a:buAutoNum type="arabicPeriod"/>
            </a:pPr>
            <a:r>
              <a:rPr lang="bg-BG" sz="1200"/>
              <a:t>Bring policy change – wrong answer</a:t>
            </a:r>
            <a:endParaRPr/>
          </a:p>
          <a:p>
            <a:pPr>
              <a:lnSpc>
                <a:spcPct val="100000"/>
              </a:lnSpc>
              <a:buFont typeface="+mj-lt"/>
              <a:buAutoNum type="arabicPeriod"/>
            </a:pPr>
            <a:r>
              <a:rPr lang="bg-BG" sz="1200"/>
              <a:t>Ensure that your messages are memorable – correct answer</a:t>
            </a:r>
            <a:endParaRPr/>
          </a:p>
          <a:p>
            <a:pPr>
              <a:lnSpc>
                <a:spcPct val="100000"/>
              </a:lnSpc>
            </a:pPr>
            <a:endParaRPr/>
          </a:p>
        </p:txBody>
      </p:sp>
      <p:sp>
        <p:nvSpPr>
          <p:cNvPr id="293"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57948A9E-C43B-46DE-8B3F-40D243619C7F}" type="slidenum">
              <a:rPr lang="bg-BG" sz="1200"/>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PlaceHolder 1"/>
          <p:cNvSpPr>
            <a:spLocks noGrp="1"/>
          </p:cNvSpPr>
          <p:nvPr>
            <p:ph type="body"/>
          </p:nvPr>
        </p:nvSpPr>
        <p:spPr>
          <a:xfrm>
            <a:off x="685800" y="4787224"/>
            <a:ext cx="5484960" cy="3915075"/>
          </a:xfrm>
          <a:prstGeom prst="rect">
            <a:avLst/>
          </a:prstGeom>
        </p:spPr>
        <p:txBody>
          <a:bodyPr lIns="0" tIns="0" rIns="0" bIns="0"/>
          <a:lstStyle/>
          <a:p>
            <a:r>
              <a:rPr lang="bg-BG" sz="1200" b="1"/>
              <a:t>Q2: Who are DPOs’ audiences?</a:t>
            </a:r>
            <a:endParaRPr/>
          </a:p>
          <a:p>
            <a:endParaRPr/>
          </a:p>
          <a:p>
            <a:pPr>
              <a:lnSpc>
                <a:spcPct val="100000"/>
              </a:lnSpc>
              <a:buFont typeface="+mj-lt"/>
              <a:buAutoNum type="arabicPeriod"/>
            </a:pPr>
            <a:r>
              <a:rPr lang="bg-BG" sz="1200"/>
              <a:t> The general public Local, national, and international policymakers</a:t>
            </a:r>
            <a:endParaRPr/>
          </a:p>
          <a:p>
            <a:pPr>
              <a:lnSpc>
                <a:spcPct val="100000"/>
              </a:lnSpc>
              <a:buFont typeface="+mj-lt"/>
              <a:buAutoNum type="arabicPeriod"/>
            </a:pPr>
            <a:r>
              <a:rPr lang="bg-BG" sz="1200"/>
              <a:t> Other DPOs and NGOs </a:t>
            </a:r>
            <a:endParaRPr/>
          </a:p>
          <a:p>
            <a:pPr>
              <a:lnSpc>
                <a:spcPct val="100000"/>
              </a:lnSpc>
              <a:buFont typeface="+mj-lt"/>
              <a:buAutoNum type="arabicPeriod"/>
            </a:pPr>
            <a:r>
              <a:rPr lang="bg-BG" sz="1200"/>
              <a:t>Persons with disabilities and their families and friends</a:t>
            </a:r>
            <a:endParaRPr/>
          </a:p>
          <a:p>
            <a:pPr>
              <a:lnSpc>
                <a:spcPct val="100000"/>
              </a:lnSpc>
            </a:pPr>
            <a:endParaRPr/>
          </a:p>
          <a:p>
            <a:pPr>
              <a:lnSpc>
                <a:spcPct val="100000"/>
              </a:lnSpc>
            </a:pPr>
            <a:r>
              <a:rPr lang="bg-BG" sz="1200"/>
              <a:t>Find the 3 correct answers</a:t>
            </a:r>
            <a:endParaRPr/>
          </a:p>
          <a:p>
            <a:pPr>
              <a:lnSpc>
                <a:spcPct val="100000"/>
              </a:lnSpc>
            </a:pPr>
            <a:endParaRPr/>
          </a:p>
        </p:txBody>
      </p:sp>
      <p:sp>
        <p:nvSpPr>
          <p:cNvPr id="295"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D7EEA0B4-60D1-43D7-A7A6-E7170262081C}" type="slidenum">
              <a:rPr lang="bg-BG" sz="1200"/>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PlaceHolder 1"/>
          <p:cNvSpPr>
            <a:spLocks noGrp="1"/>
          </p:cNvSpPr>
          <p:nvPr>
            <p:ph type="body"/>
          </p:nvPr>
        </p:nvSpPr>
        <p:spPr>
          <a:xfrm>
            <a:off x="685800" y="4787224"/>
            <a:ext cx="5484960" cy="3915075"/>
          </a:xfrm>
          <a:prstGeom prst="rect">
            <a:avLst/>
          </a:prstGeom>
        </p:spPr>
        <p:txBody>
          <a:bodyPr lIns="0" tIns="0" rIns="0" bIns="0"/>
          <a:lstStyle/>
          <a:p>
            <a:r>
              <a:rPr lang="bg-BG" sz="1200" b="1"/>
              <a:t>Q2: Who are DPOs’ audiences?</a:t>
            </a:r>
            <a:endParaRPr/>
          </a:p>
          <a:p>
            <a:endParaRPr/>
          </a:p>
          <a:p>
            <a:pPr>
              <a:lnSpc>
                <a:spcPct val="100000"/>
              </a:lnSpc>
              <a:buFont typeface="+mj-lt"/>
              <a:buAutoNum type="arabicPeriod"/>
            </a:pPr>
            <a:r>
              <a:rPr lang="bg-BG" sz="1200"/>
              <a:t> The general public – wrong answer</a:t>
            </a:r>
            <a:endParaRPr/>
          </a:p>
          <a:p>
            <a:pPr>
              <a:lnSpc>
                <a:spcPct val="100000"/>
              </a:lnSpc>
              <a:buFont typeface="+mj-lt"/>
              <a:buAutoNum type="arabicPeriod"/>
            </a:pPr>
            <a:r>
              <a:rPr lang="bg-BG" sz="1200"/>
              <a:t> Local, national, and international policymakers – correct answer</a:t>
            </a:r>
            <a:endParaRPr/>
          </a:p>
          <a:p>
            <a:pPr>
              <a:lnSpc>
                <a:spcPct val="100000"/>
              </a:lnSpc>
              <a:buFont typeface="+mj-lt"/>
              <a:buAutoNum type="arabicPeriod"/>
            </a:pPr>
            <a:r>
              <a:rPr lang="bg-BG" sz="1200"/>
              <a:t> Other DPOs and NGOs -  correct answer</a:t>
            </a:r>
            <a:endParaRPr/>
          </a:p>
          <a:p>
            <a:pPr>
              <a:lnSpc>
                <a:spcPct val="100000"/>
              </a:lnSpc>
              <a:buFont typeface="+mj-lt"/>
              <a:buAutoNum type="arabicPeriod"/>
            </a:pPr>
            <a:r>
              <a:rPr lang="bg-BG" sz="1200"/>
              <a:t> Persons with disabilities and their families and friends - correct answer</a:t>
            </a:r>
            <a:endParaRPr/>
          </a:p>
          <a:p>
            <a:pPr>
              <a:lnSpc>
                <a:spcPct val="100000"/>
              </a:lnSpc>
            </a:pPr>
            <a:endParaRPr/>
          </a:p>
        </p:txBody>
      </p:sp>
      <p:sp>
        <p:nvSpPr>
          <p:cNvPr id="297"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641CD368-264B-4053-BD50-09CA7B888715}" type="slidenum">
              <a:rPr lang="bg-BG" sz="1200"/>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PlaceHolder 1"/>
          <p:cNvSpPr>
            <a:spLocks noGrp="1"/>
          </p:cNvSpPr>
          <p:nvPr>
            <p:ph type="body"/>
          </p:nvPr>
        </p:nvSpPr>
        <p:spPr>
          <a:xfrm>
            <a:off x="685800" y="4787224"/>
            <a:ext cx="5484960" cy="3915075"/>
          </a:xfrm>
          <a:prstGeom prst="rect">
            <a:avLst/>
          </a:prstGeom>
        </p:spPr>
        <p:txBody>
          <a:bodyPr lIns="0" tIns="0" rIns="0" bIns="0"/>
          <a:lstStyle/>
          <a:p>
            <a:r>
              <a:rPr lang="bg-BG" sz="1200" b="1"/>
              <a:t>Q3: Which of the following goals is not SMART*?</a:t>
            </a:r>
            <a:endParaRPr/>
          </a:p>
          <a:p>
            <a:endParaRPr/>
          </a:p>
          <a:p>
            <a:pPr>
              <a:lnSpc>
                <a:spcPct val="150000"/>
              </a:lnSpc>
              <a:buFont typeface="+mj-lt"/>
              <a:buAutoNum type="arabicPeriod"/>
            </a:pPr>
            <a:r>
              <a:rPr lang="bg-BG" sz="1200"/>
              <a:t>We want persons all persons to be able to vote for the next EU elections</a:t>
            </a:r>
            <a:endParaRPr/>
          </a:p>
          <a:p>
            <a:pPr>
              <a:lnSpc>
                <a:spcPct val="150000"/>
              </a:lnSpc>
              <a:buFont typeface="+mj-lt"/>
              <a:buAutoNum type="arabicPeriod"/>
            </a:pPr>
            <a:r>
              <a:rPr lang="bg-BG" sz="1200"/>
              <a:t>We want full equality in society</a:t>
            </a:r>
            <a:endParaRPr/>
          </a:p>
          <a:p>
            <a:pPr>
              <a:lnSpc>
                <a:spcPct val="150000"/>
              </a:lnSpc>
              <a:buFont typeface="+mj-lt"/>
              <a:buAutoNum type="arabicPeriod"/>
            </a:pPr>
            <a:r>
              <a:rPr lang="bg-BG" sz="1200"/>
              <a:t>We want to represent the interests and voices of persons with disabilities in the country</a:t>
            </a:r>
            <a:endParaRPr/>
          </a:p>
          <a:p>
            <a:pPr>
              <a:lnSpc>
                <a:spcPct val="150000"/>
              </a:lnSpc>
            </a:pPr>
            <a:endParaRPr/>
          </a:p>
          <a:p>
            <a:pPr>
              <a:lnSpc>
                <a:spcPct val="150000"/>
              </a:lnSpc>
            </a:pPr>
            <a:r>
              <a:rPr lang="bg-BG" sz="1200"/>
              <a:t>SMART: specific, measurable, achievable, relevant, time-bound  </a:t>
            </a:r>
            <a:endParaRPr/>
          </a:p>
          <a:p>
            <a:pPr>
              <a:lnSpc>
                <a:spcPct val="150000"/>
              </a:lnSpc>
            </a:pPr>
            <a:endParaRPr/>
          </a:p>
        </p:txBody>
      </p:sp>
      <p:sp>
        <p:nvSpPr>
          <p:cNvPr id="299"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E80873E5-216C-4F66-8CE4-65F42B0124AA}" type="slidenum">
              <a:rPr lang="bg-BG" sz="1200"/>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PlaceHolder 1"/>
          <p:cNvSpPr>
            <a:spLocks noGrp="1"/>
          </p:cNvSpPr>
          <p:nvPr>
            <p:ph type="body"/>
          </p:nvPr>
        </p:nvSpPr>
        <p:spPr>
          <a:xfrm>
            <a:off x="685800" y="4787224"/>
            <a:ext cx="5484960" cy="3915075"/>
          </a:xfrm>
          <a:prstGeom prst="rect">
            <a:avLst/>
          </a:prstGeom>
        </p:spPr>
        <p:txBody>
          <a:bodyPr lIns="0" tIns="0" rIns="0" bIns="0"/>
          <a:lstStyle/>
          <a:p>
            <a:r>
              <a:rPr lang="bg-BG" sz="1200" b="1"/>
              <a:t>Q3: Which of the following goals is not SMART*?</a:t>
            </a:r>
            <a:endParaRPr/>
          </a:p>
          <a:p>
            <a:endParaRPr/>
          </a:p>
          <a:p>
            <a:pPr>
              <a:lnSpc>
                <a:spcPct val="150000"/>
              </a:lnSpc>
              <a:buFont typeface="+mj-lt"/>
              <a:buAutoNum type="arabicPeriod"/>
            </a:pPr>
            <a:r>
              <a:rPr lang="bg-BG" sz="1200"/>
              <a:t>We want persons all persons to be able to vote for the next EU elections – correct</a:t>
            </a:r>
            <a:endParaRPr/>
          </a:p>
          <a:p>
            <a:pPr>
              <a:lnSpc>
                <a:spcPct val="150000"/>
              </a:lnSpc>
              <a:buFont typeface="+mj-lt"/>
              <a:buAutoNum type="arabicPeriod"/>
            </a:pPr>
            <a:r>
              <a:rPr lang="bg-BG" sz="1200"/>
              <a:t>We want full equality in society – wrong answer – too vague, not specific, not measurable, sadly hardly achievable</a:t>
            </a:r>
            <a:endParaRPr/>
          </a:p>
          <a:p>
            <a:pPr>
              <a:lnSpc>
                <a:spcPct val="150000"/>
              </a:lnSpc>
              <a:buFont typeface="+mj-lt"/>
              <a:buAutoNum type="arabicPeriod"/>
            </a:pPr>
            <a:r>
              <a:rPr lang="bg-BG" sz="1200"/>
              <a:t>We want to represent the interests and voices of persons with disabilities in the country – correct</a:t>
            </a:r>
            <a:endParaRPr/>
          </a:p>
          <a:p>
            <a:pPr>
              <a:lnSpc>
                <a:spcPct val="150000"/>
              </a:lnSpc>
            </a:pPr>
            <a:endParaRPr/>
          </a:p>
          <a:p>
            <a:pPr>
              <a:lnSpc>
                <a:spcPct val="150000"/>
              </a:lnSpc>
            </a:pPr>
            <a:r>
              <a:rPr lang="bg-BG" sz="1200"/>
              <a:t>SMART: specific, measurable, achievable, relevant, time-bound  </a:t>
            </a:r>
            <a:endParaRPr/>
          </a:p>
          <a:p>
            <a:pPr>
              <a:lnSpc>
                <a:spcPct val="150000"/>
              </a:lnSpc>
            </a:pPr>
            <a:endParaRPr/>
          </a:p>
        </p:txBody>
      </p:sp>
      <p:sp>
        <p:nvSpPr>
          <p:cNvPr id="301"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1ACCAD0E-E885-4267-AE6D-F16D8B8C0A7F}" type="slidenum">
              <a:rPr lang="bg-BG" sz="1200"/>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PlaceHolder 1"/>
          <p:cNvSpPr>
            <a:spLocks noGrp="1"/>
          </p:cNvSpPr>
          <p:nvPr>
            <p:ph type="body"/>
          </p:nvPr>
        </p:nvSpPr>
        <p:spPr>
          <a:xfrm>
            <a:off x="685800" y="4787224"/>
            <a:ext cx="5484960" cy="3915075"/>
          </a:xfrm>
          <a:prstGeom prst="rect">
            <a:avLst/>
          </a:prstGeom>
        </p:spPr>
        <p:txBody>
          <a:bodyPr lIns="0" tIns="0" rIns="0" bIns="0"/>
          <a:lstStyle/>
          <a:p>
            <a:pPr>
              <a:lnSpc>
                <a:spcPct val="100000"/>
              </a:lnSpc>
            </a:pPr>
            <a:r>
              <a:rPr lang="bg-BG" b="1"/>
              <a:t>Activity time</a:t>
            </a:r>
            <a:endParaRPr/>
          </a:p>
          <a:p>
            <a:pPr>
              <a:lnSpc>
                <a:spcPct val="100000"/>
              </a:lnSpc>
            </a:pPr>
            <a:endParaRPr/>
          </a:p>
          <a:p>
            <a:pPr>
              <a:lnSpc>
                <a:spcPct val="100000"/>
              </a:lnSpc>
            </a:pPr>
            <a:r>
              <a:rPr lang="bg-BG" b="1">
                <a:solidFill>
                  <a:srgbClr val="000000"/>
                </a:solidFill>
                <a:latin typeface="WordVisi_MSFontService"/>
              </a:rPr>
              <a:t>Instructions:</a:t>
            </a:r>
            <a:endParaRPr/>
          </a:p>
          <a:p>
            <a:pPr>
              <a:lnSpc>
                <a:spcPct val="100000"/>
              </a:lnSpc>
            </a:pPr>
            <a:r>
              <a:rPr lang="bg-BG">
                <a:solidFill>
                  <a:srgbClr val="000000"/>
                </a:solidFill>
                <a:latin typeface="WordVisi_MSFontService"/>
              </a:rPr>
              <a:t>Individually or in group of 2/3 persons, identify what could be a SMART communication goals for your organisation.</a:t>
            </a:r>
            <a:endParaRPr/>
          </a:p>
          <a:p>
            <a:pPr>
              <a:lnSpc>
                <a:spcPct val="100000"/>
              </a:lnSpc>
            </a:pPr>
            <a:endParaRPr/>
          </a:p>
          <a:p>
            <a:pPr>
              <a:lnSpc>
                <a:spcPct val="100000"/>
              </a:lnSpc>
            </a:pPr>
            <a:r>
              <a:rPr lang="bg-BG" b="1">
                <a:solidFill>
                  <a:srgbClr val="000000"/>
                </a:solidFill>
                <a:latin typeface="WordVisi_MSFontService"/>
              </a:rPr>
              <a:t>Timing: </a:t>
            </a:r>
            <a:r>
              <a:rPr lang="bg-BG">
                <a:solidFill>
                  <a:srgbClr val="000000"/>
                </a:solidFill>
                <a:latin typeface="WordVisi_MSFontService"/>
              </a:rPr>
              <a:t>10 minutes</a:t>
            </a:r>
            <a:endParaRPr/>
          </a:p>
          <a:p>
            <a:pPr>
              <a:lnSpc>
                <a:spcPct val="100000"/>
              </a:lnSpc>
            </a:pPr>
            <a:endParaRPr/>
          </a:p>
          <a:p>
            <a:pPr>
              <a:lnSpc>
                <a:spcPct val="100000"/>
              </a:lnSpc>
            </a:pPr>
            <a:r>
              <a:rPr lang="bg-BG" b="1">
                <a:solidFill>
                  <a:srgbClr val="000000"/>
                </a:solidFill>
                <a:latin typeface="WordVisi_MSFontService"/>
              </a:rPr>
              <a:t>When time is up, explain your communication to other participants</a:t>
            </a:r>
            <a:endParaRPr/>
          </a:p>
        </p:txBody>
      </p:sp>
      <p:sp>
        <p:nvSpPr>
          <p:cNvPr id="303"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33C4343E-8E07-4345-BE99-8A70C8B88324}" type="slidenum">
              <a:rPr lang="bg-BG" sz="1200"/>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PlaceHolder 1"/>
          <p:cNvSpPr>
            <a:spLocks noGrp="1"/>
          </p:cNvSpPr>
          <p:nvPr>
            <p:ph type="body"/>
          </p:nvPr>
        </p:nvSpPr>
        <p:spPr>
          <a:xfrm>
            <a:off x="685800" y="4787224"/>
            <a:ext cx="5484960" cy="3915075"/>
          </a:xfrm>
          <a:prstGeom prst="rect">
            <a:avLst/>
          </a:prstGeom>
        </p:spPr>
        <p:txBody>
          <a:bodyPr lIns="0" tIns="0" rIns="0" bIns="0"/>
          <a:lstStyle/>
          <a:p>
            <a:r>
              <a:rPr lang="bg-BG" sz="1200" b="1"/>
              <a:t>Q4: You have been contacted by TV News to talk about durable solutions to Ukrainian refugees’ accommodation needs. Whom do you choose to send to bTV news to answer their questions and why? </a:t>
            </a:r>
            <a:endParaRPr/>
          </a:p>
          <a:p>
            <a:endParaRPr/>
          </a:p>
          <a:p>
            <a:pPr>
              <a:lnSpc>
                <a:spcPct val="150000"/>
              </a:lnSpc>
            </a:pPr>
            <a:r>
              <a:rPr lang="bg-BG" sz="1200"/>
              <a:t>Open discussion between participants. Will it be someone representing your organization or a spokesperson? Why? </a:t>
            </a:r>
            <a:endParaRPr/>
          </a:p>
          <a:p>
            <a:pPr>
              <a:lnSpc>
                <a:spcPct val="150000"/>
              </a:lnSpc>
            </a:pPr>
            <a:endParaRPr/>
          </a:p>
        </p:txBody>
      </p:sp>
      <p:sp>
        <p:nvSpPr>
          <p:cNvPr id="305"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BE52925A-A0A3-418B-BE58-6D5735A836D4}" type="slidenum">
              <a:rPr lang="bg-BG" sz="1200"/>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PlaceHolder 1"/>
          <p:cNvSpPr>
            <a:spLocks noGrp="1"/>
          </p:cNvSpPr>
          <p:nvPr>
            <p:ph type="body"/>
          </p:nvPr>
        </p:nvSpPr>
        <p:spPr>
          <a:xfrm>
            <a:off x="685800" y="4787224"/>
            <a:ext cx="5484960" cy="3915075"/>
          </a:xfrm>
          <a:prstGeom prst="rect">
            <a:avLst/>
          </a:prstGeom>
        </p:spPr>
        <p:txBody>
          <a:bodyPr lIns="0" tIns="0" rIns="0" bIns="0"/>
          <a:lstStyle/>
          <a:p>
            <a:r>
              <a:rPr lang="bg-BG" sz="1200" b="1"/>
              <a:t>Focus on targeted messages</a:t>
            </a:r>
            <a:endParaRPr/>
          </a:p>
          <a:p>
            <a:endParaRPr/>
          </a:p>
          <a:p>
            <a:pPr>
              <a:lnSpc>
                <a:spcPct val="150000"/>
              </a:lnSpc>
            </a:pPr>
            <a:r>
              <a:rPr lang="bg-BG" sz="1200" b="1"/>
              <a:t>Context: </a:t>
            </a:r>
            <a:r>
              <a:rPr lang="bg-BG" sz="1200"/>
              <a:t>As a result of the long-lasting war in Ukraine, Bulgaria, like many countries, is facing an energy crisis that will impact the lives of millions of persons with disabilities. Your organisation has already received testimonies of persons with disabilities having had to cut their spending on essentials to be able to run health, medical, or mobility equipment. Based on this information, the current situation in your country and in Europe, and your organisation position, what would be your messages to your different audiences? </a:t>
            </a:r>
            <a:endParaRPr/>
          </a:p>
          <a:p>
            <a:pPr>
              <a:lnSpc>
                <a:spcPct val="150000"/>
              </a:lnSpc>
            </a:pPr>
            <a:endParaRPr/>
          </a:p>
          <a:p>
            <a:pPr>
              <a:lnSpc>
                <a:spcPct val="150000"/>
              </a:lnSpc>
            </a:pPr>
            <a:r>
              <a:rPr lang="bg-BG" sz="1200" b="1"/>
              <a:t>Activity: </a:t>
            </a:r>
            <a:r>
              <a:rPr lang="bg-BG" sz="1200"/>
              <a:t>draft 1 targeted message per audience, keeping in mind the different goals you might have for each of them</a:t>
            </a:r>
            <a:endParaRPr/>
          </a:p>
          <a:p>
            <a:pPr>
              <a:lnSpc>
                <a:spcPct val="150000"/>
              </a:lnSpc>
            </a:pPr>
            <a:endParaRPr/>
          </a:p>
          <a:p>
            <a:pPr>
              <a:lnSpc>
                <a:spcPct val="150000"/>
              </a:lnSpc>
            </a:pPr>
            <a:r>
              <a:rPr lang="bg-BG" sz="1200" b="1"/>
              <a:t>Reminder: </a:t>
            </a:r>
            <a:r>
              <a:rPr lang="bg-BG" sz="1200"/>
              <a:t>your communication goal might be different from one audience to another</a:t>
            </a:r>
            <a:endParaRPr/>
          </a:p>
          <a:p>
            <a:pPr>
              <a:lnSpc>
                <a:spcPct val="150000"/>
              </a:lnSpc>
            </a:pPr>
            <a:endParaRPr/>
          </a:p>
          <a:p>
            <a:pPr>
              <a:lnSpc>
                <a:spcPct val="150000"/>
              </a:lnSpc>
            </a:pPr>
            <a:r>
              <a:rPr lang="bg-BG" sz="1200" b="1"/>
              <a:t>Time: </a:t>
            </a:r>
            <a:r>
              <a:rPr lang="bg-BG" sz="1200"/>
              <a:t>10 minutes / 5 minutes to share with others</a:t>
            </a:r>
            <a:endParaRPr/>
          </a:p>
        </p:txBody>
      </p:sp>
      <p:sp>
        <p:nvSpPr>
          <p:cNvPr id="307"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21223CB1-22D8-4E6A-ADC4-D18F95484216}" type="slidenum">
              <a:rPr lang="bg-BG" sz="1200"/>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PlaceHolder 1"/>
          <p:cNvSpPr>
            <a:spLocks noGrp="1"/>
          </p:cNvSpPr>
          <p:nvPr>
            <p:ph type="body"/>
          </p:nvPr>
        </p:nvSpPr>
        <p:spPr>
          <a:xfrm>
            <a:off x="685800" y="4787224"/>
            <a:ext cx="5484960" cy="3915075"/>
          </a:xfrm>
          <a:prstGeom prst="rect">
            <a:avLst/>
          </a:prstGeom>
        </p:spPr>
        <p:txBody>
          <a:bodyPr lIns="0" tIns="0" rIns="0" bIns="0"/>
          <a:lstStyle/>
          <a:p>
            <a:pPr>
              <a:lnSpc>
                <a:spcPct val="100000"/>
              </a:lnSpc>
            </a:pPr>
            <a:r>
              <a:rPr lang="bg-BG"/>
              <a:t>To take away: comms strategy checklist</a:t>
            </a:r>
            <a:endParaRPr/>
          </a:p>
          <a:p>
            <a:pPr>
              <a:lnSpc>
                <a:spcPct val="100000"/>
              </a:lnSpc>
            </a:pPr>
            <a:endParaRPr/>
          </a:p>
          <a:p>
            <a:pPr>
              <a:lnSpc>
                <a:spcPct val="100000"/>
              </a:lnSpc>
            </a:pPr>
            <a:r>
              <a:rPr lang="bg-BG"/>
              <a:t>1. </a:t>
            </a:r>
            <a:r>
              <a:rPr lang="bg-BG" sz="1200"/>
              <a:t>I have targeted audiences, I know where to find them and how to address them</a:t>
            </a:r>
            <a:endParaRPr/>
          </a:p>
          <a:p>
            <a:pPr>
              <a:lnSpc>
                <a:spcPct val="100000"/>
              </a:lnSpc>
            </a:pPr>
            <a:r>
              <a:rPr lang="bg-BG" sz="1200"/>
              <a:t>2. I have clear and authentic messages to share with my audiences for them to hear, understand and remember</a:t>
            </a:r>
            <a:endParaRPr/>
          </a:p>
          <a:p>
            <a:pPr>
              <a:lnSpc>
                <a:spcPct val="100000"/>
              </a:lnSpc>
            </a:pPr>
            <a:r>
              <a:rPr lang="bg-BG" sz="1200"/>
              <a:t>3. My communication goals are SMART: specific, measurable, achievable, relevant, time-bound </a:t>
            </a:r>
            <a:endParaRPr/>
          </a:p>
          <a:p>
            <a:pPr>
              <a:lnSpc>
                <a:spcPct val="100000"/>
              </a:lnSpc>
            </a:pPr>
            <a:endParaRPr/>
          </a:p>
        </p:txBody>
      </p:sp>
      <p:sp>
        <p:nvSpPr>
          <p:cNvPr id="309"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40345C03-870F-4E8A-9E9A-40E217E41D6E}" type="slidenum">
              <a:rPr lang="bg-BG" sz="1200"/>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PlaceHolder 1"/>
          <p:cNvSpPr>
            <a:spLocks noGrp="1"/>
          </p:cNvSpPr>
          <p:nvPr>
            <p:ph type="body"/>
          </p:nvPr>
        </p:nvSpPr>
        <p:spPr>
          <a:xfrm>
            <a:off x="685800" y="4787224"/>
            <a:ext cx="5484960" cy="3915075"/>
          </a:xfrm>
          <a:prstGeom prst="rect">
            <a:avLst/>
          </a:prstGeom>
        </p:spPr>
        <p:txBody>
          <a:bodyPr lIns="0" tIns="0" rIns="0" bIns="0"/>
          <a:lstStyle/>
          <a:p>
            <a:pPr>
              <a:lnSpc>
                <a:spcPct val="100000"/>
              </a:lnSpc>
            </a:pPr>
            <a:r>
              <a:rPr lang="bg-BG" sz="1200"/>
              <a:t>Do you have questions or remarks you want to share?</a:t>
            </a:r>
            <a:endParaRPr/>
          </a:p>
          <a:p>
            <a:pPr>
              <a:lnSpc>
                <a:spcPct val="100000"/>
              </a:lnSpc>
            </a:pPr>
            <a:endParaRPr/>
          </a:p>
        </p:txBody>
      </p:sp>
      <p:sp>
        <p:nvSpPr>
          <p:cNvPr id="311"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E0B85C77-A72A-4243-BF5A-7D998E52EE57}" type="slidenum">
              <a:rPr lang="bg-BG" sz="1200"/>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PlaceHolder 1"/>
          <p:cNvSpPr>
            <a:spLocks noGrp="1"/>
          </p:cNvSpPr>
          <p:nvPr>
            <p:ph type="body"/>
          </p:nvPr>
        </p:nvSpPr>
        <p:spPr>
          <a:xfrm>
            <a:off x="685800" y="4787224"/>
            <a:ext cx="5484960" cy="3915075"/>
          </a:xfrm>
          <a:prstGeom prst="rect">
            <a:avLst/>
          </a:prstGeom>
        </p:spPr>
        <p:txBody>
          <a:bodyPr lIns="0" tIns="0" rIns="0" bIns="0"/>
          <a:lstStyle/>
          <a:p>
            <a:r>
              <a:rPr lang="bg-BG"/>
              <a:t>Thank you for your attention</a:t>
            </a:r>
            <a:endParaRPr/>
          </a:p>
          <a:p>
            <a:r>
              <a:rPr lang="bg-BG"/>
              <a:t>The European Disability Forum</a:t>
            </a:r>
            <a:endParaRPr/>
          </a:p>
          <a:p>
            <a:r>
              <a:rPr lang="bg-BG"/>
              <a:t>www.edf-feph.org</a:t>
            </a:r>
            <a:endParaRPr/>
          </a:p>
          <a:p>
            <a:r>
              <a:rPr lang="bg-BG"/>
              <a:t>Avenue des Arts 7-8, Bruxelles 1210</a:t>
            </a:r>
            <a:endParaRPr/>
          </a:p>
          <a:p>
            <a:r>
              <a:rPr lang="bg-BG"/>
              <a:t>Belgium</a:t>
            </a:r>
            <a:endParaRPr/>
          </a:p>
          <a:p>
            <a:r>
              <a:rPr lang="bg-BG"/>
              <a:t>Twitter: @MyEdf</a:t>
            </a:r>
            <a:endParaRPr/>
          </a:p>
          <a:p>
            <a:r>
              <a:rPr lang="bg-BG"/>
              <a:t>Facebook: </a:t>
            </a:r>
            <a:r>
              <a:rPr lang="bg-BG">
                <a:solidFill>
                  <a:srgbClr val="65676B"/>
                </a:solidFill>
                <a:latin typeface="Segoe UI Historic"/>
              </a:rPr>
              <a:t>@EuropeanDisabilityForumEDF</a:t>
            </a:r>
            <a:endParaRPr/>
          </a:p>
        </p:txBody>
      </p:sp>
      <p:sp>
        <p:nvSpPr>
          <p:cNvPr id="313" name="CustomShape 2"/>
          <p:cNvSpPr/>
          <p:nvPr/>
        </p:nvSpPr>
        <p:spPr>
          <a:xfrm>
            <a:off x="3884760" y="9448345"/>
            <a:ext cx="2970360" cy="497364"/>
          </a:xfrm>
          <a:prstGeom prst="rect">
            <a:avLst/>
          </a:prstGeom>
          <a:noFill/>
          <a:ln>
            <a:noFill/>
          </a:ln>
        </p:spPr>
        <p:txBody>
          <a:bodyPr lIns="90000" tIns="45000" rIns="90000" bIns="45000" anchor="b"/>
          <a:lstStyle/>
          <a:p>
            <a:pPr algn="r">
              <a:lnSpc>
                <a:spcPct val="100000"/>
              </a:lnSpc>
            </a:pPr>
            <a:fld id="{324A5672-DC25-4A70-8A91-A61A27E96D26}" type="slidenum">
              <a:rPr lang="bg-BG" sz="1200">
                <a:solidFill>
                  <a:srgbClr val="000000"/>
                </a:solidFill>
                <a:latin typeface="+mn-lt"/>
                <a:ea typeface="+mn-ea"/>
              </a:rPr>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1" name="PlaceHolder 2"/>
          <p:cNvSpPr>
            <a:spLocks noGrp="1"/>
          </p:cNvSpPr>
          <p:nvPr>
            <p:ph type="subTitle"/>
          </p:nvPr>
        </p:nvSpPr>
        <p:spPr>
          <a:xfrm>
            <a:off x="838080" y="1825560"/>
            <a:ext cx="600840" cy="4350240"/>
          </a:xfrm>
          <a:prstGeom prst="rect">
            <a:avLst/>
          </a:prstGeom>
        </p:spPr>
        <p:txBody>
          <a:bodyPr wrap="none"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3" name="PlaceHolder 2"/>
          <p:cNvSpPr>
            <a:spLocks noGrp="1"/>
          </p:cNvSpPr>
          <p:nvPr>
            <p:ph type="body"/>
          </p:nvPr>
        </p:nvSpPr>
        <p:spPr>
          <a:xfrm>
            <a:off x="838080" y="1825560"/>
            <a:ext cx="600840" cy="4349880"/>
          </a:xfrm>
          <a:prstGeom prst="rect">
            <a:avLst/>
          </a:prstGeom>
        </p:spPr>
        <p:txBody>
          <a:bodyPr wrap="none"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5" name="PlaceHolder 2"/>
          <p:cNvSpPr>
            <a:spLocks noGrp="1"/>
          </p:cNvSpPr>
          <p:nvPr>
            <p:ph type="body"/>
          </p:nvPr>
        </p:nvSpPr>
        <p:spPr>
          <a:xfrm>
            <a:off x="838080" y="1825560"/>
            <a:ext cx="292680" cy="4349880"/>
          </a:xfrm>
          <a:prstGeom prst="rect">
            <a:avLst/>
          </a:prstGeom>
        </p:spPr>
        <p:txBody>
          <a:bodyPr wrap="none" lIns="0" tIns="0" rIns="0" bIns="0"/>
          <a:lstStyle/>
          <a:p>
            <a:endParaRPr/>
          </a:p>
        </p:txBody>
      </p:sp>
      <p:sp>
        <p:nvSpPr>
          <p:cNvPr id="16" name="PlaceHolder 3"/>
          <p:cNvSpPr>
            <a:spLocks noGrp="1"/>
          </p:cNvSpPr>
          <p:nvPr>
            <p:ph type="body"/>
          </p:nvPr>
        </p:nvSpPr>
        <p:spPr>
          <a:xfrm>
            <a:off x="1145520" y="1825560"/>
            <a:ext cx="292680" cy="4349880"/>
          </a:xfrm>
          <a:prstGeom prst="rect">
            <a:avLst/>
          </a:prstGeom>
        </p:spPr>
        <p:txBody>
          <a:bodyPr wrap="none"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838080" y="365040"/>
            <a:ext cx="10514160" cy="5810400"/>
          </a:xfrm>
          <a:prstGeom prst="rect">
            <a:avLst/>
          </a:prstGeom>
        </p:spPr>
        <p:txBody>
          <a:bodyPr wrap="none"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20"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21" name="PlaceHolder 3"/>
          <p:cNvSpPr>
            <a:spLocks noGrp="1"/>
          </p:cNvSpPr>
          <p:nvPr>
            <p:ph type="body"/>
          </p:nvPr>
        </p:nvSpPr>
        <p:spPr>
          <a:xfrm>
            <a:off x="838080" y="4097520"/>
            <a:ext cx="292680" cy="2074680"/>
          </a:xfrm>
          <a:prstGeom prst="rect">
            <a:avLst/>
          </a:prstGeom>
        </p:spPr>
        <p:txBody>
          <a:bodyPr wrap="none" lIns="0" tIns="0" rIns="0" bIns="0"/>
          <a:lstStyle/>
          <a:p>
            <a:endParaRPr/>
          </a:p>
        </p:txBody>
      </p:sp>
      <p:sp>
        <p:nvSpPr>
          <p:cNvPr id="22" name="PlaceHolder 4"/>
          <p:cNvSpPr>
            <a:spLocks noGrp="1"/>
          </p:cNvSpPr>
          <p:nvPr>
            <p:ph type="body"/>
          </p:nvPr>
        </p:nvSpPr>
        <p:spPr>
          <a:xfrm>
            <a:off x="1145520" y="1825560"/>
            <a:ext cx="292680" cy="4349880"/>
          </a:xfrm>
          <a:prstGeom prst="rect">
            <a:avLst/>
          </a:prstGeom>
        </p:spPr>
        <p:txBody>
          <a:bodyPr wrap="none"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24" name="PlaceHolder 2"/>
          <p:cNvSpPr>
            <a:spLocks noGrp="1"/>
          </p:cNvSpPr>
          <p:nvPr>
            <p:ph type="body"/>
          </p:nvPr>
        </p:nvSpPr>
        <p:spPr>
          <a:xfrm>
            <a:off x="838080" y="1825560"/>
            <a:ext cx="292680" cy="4349880"/>
          </a:xfrm>
          <a:prstGeom prst="rect">
            <a:avLst/>
          </a:prstGeom>
        </p:spPr>
        <p:txBody>
          <a:bodyPr wrap="none" lIns="0" tIns="0" rIns="0" bIns="0"/>
          <a:lstStyle/>
          <a:p>
            <a:endParaRPr/>
          </a:p>
        </p:txBody>
      </p:sp>
      <p:sp>
        <p:nvSpPr>
          <p:cNvPr id="25"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26" name="PlaceHolder 4"/>
          <p:cNvSpPr>
            <a:spLocks noGrp="1"/>
          </p:cNvSpPr>
          <p:nvPr>
            <p:ph type="body"/>
          </p:nvPr>
        </p:nvSpPr>
        <p:spPr>
          <a:xfrm>
            <a:off x="1145520" y="4097520"/>
            <a:ext cx="292680" cy="2074680"/>
          </a:xfrm>
          <a:prstGeom prst="rect">
            <a:avLst/>
          </a:prstGeom>
        </p:spPr>
        <p:txBody>
          <a:bodyPr wrap="none"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28"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29"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30" name="PlaceHolder 4"/>
          <p:cNvSpPr>
            <a:spLocks noGrp="1"/>
          </p:cNvSpPr>
          <p:nvPr>
            <p:ph type="body"/>
          </p:nvPr>
        </p:nvSpPr>
        <p:spPr>
          <a:xfrm>
            <a:off x="838080" y="4097520"/>
            <a:ext cx="600120" cy="2074680"/>
          </a:xfrm>
          <a:prstGeom prst="rect">
            <a:avLst/>
          </a:prstGeom>
        </p:spPr>
        <p:txBody>
          <a:bodyPr wrap="none"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32" name="PlaceHolder 2"/>
          <p:cNvSpPr>
            <a:spLocks noGrp="1"/>
          </p:cNvSpPr>
          <p:nvPr>
            <p:ph type="body"/>
          </p:nvPr>
        </p:nvSpPr>
        <p:spPr>
          <a:xfrm>
            <a:off x="838080" y="1825560"/>
            <a:ext cx="600840" cy="2074680"/>
          </a:xfrm>
          <a:prstGeom prst="rect">
            <a:avLst/>
          </a:prstGeom>
        </p:spPr>
        <p:txBody>
          <a:bodyPr wrap="none" lIns="0" tIns="0" rIns="0" bIns="0"/>
          <a:lstStyle/>
          <a:p>
            <a:endParaRPr/>
          </a:p>
        </p:txBody>
      </p:sp>
      <p:sp>
        <p:nvSpPr>
          <p:cNvPr id="33" name="PlaceHolder 3"/>
          <p:cNvSpPr>
            <a:spLocks noGrp="1"/>
          </p:cNvSpPr>
          <p:nvPr>
            <p:ph type="body"/>
          </p:nvPr>
        </p:nvSpPr>
        <p:spPr>
          <a:xfrm>
            <a:off x="838080" y="4097520"/>
            <a:ext cx="600840" cy="2074680"/>
          </a:xfrm>
          <a:prstGeom prst="rect">
            <a:avLst/>
          </a:prstGeom>
        </p:spPr>
        <p:txBody>
          <a:bodyPr wrap="none"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35"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36"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37" name="PlaceHolder 4"/>
          <p:cNvSpPr>
            <a:spLocks noGrp="1"/>
          </p:cNvSpPr>
          <p:nvPr>
            <p:ph type="body"/>
          </p:nvPr>
        </p:nvSpPr>
        <p:spPr>
          <a:xfrm>
            <a:off x="1145520" y="4097520"/>
            <a:ext cx="292680" cy="2074680"/>
          </a:xfrm>
          <a:prstGeom prst="rect">
            <a:avLst/>
          </a:prstGeom>
        </p:spPr>
        <p:txBody>
          <a:bodyPr wrap="none" lIns="0" tIns="0" rIns="0" bIns="0"/>
          <a:lstStyle/>
          <a:p>
            <a:endParaRPr/>
          </a:p>
        </p:txBody>
      </p:sp>
      <p:sp>
        <p:nvSpPr>
          <p:cNvPr id="38" name="PlaceHolder 5"/>
          <p:cNvSpPr>
            <a:spLocks noGrp="1"/>
          </p:cNvSpPr>
          <p:nvPr>
            <p:ph type="body"/>
          </p:nvPr>
        </p:nvSpPr>
        <p:spPr>
          <a:xfrm>
            <a:off x="838080" y="4097520"/>
            <a:ext cx="292680" cy="2074680"/>
          </a:xfrm>
          <a:prstGeom prst="rect">
            <a:avLst/>
          </a:prstGeom>
        </p:spPr>
        <p:txBody>
          <a:bodyPr wrap="none"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40"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41"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pic>
        <p:nvPicPr>
          <p:cNvPr id="42" name="Картина 41"/>
          <p:cNvPicPr/>
          <p:nvPr/>
        </p:nvPicPr>
        <p:blipFill>
          <a:blip r:embed="rId2"/>
          <a:stretch>
            <a:fillRect/>
          </a:stretch>
        </p:blipFill>
        <p:spPr>
          <a:xfrm>
            <a:off x="1145160" y="5018040"/>
            <a:ext cx="292680" cy="233280"/>
          </a:xfrm>
          <a:prstGeom prst="rect">
            <a:avLst/>
          </a:prstGeom>
          <a:ln>
            <a:noFill/>
          </a:ln>
        </p:spPr>
      </p:pic>
      <p:pic>
        <p:nvPicPr>
          <p:cNvPr id="43" name="Картина 42"/>
          <p:cNvPicPr/>
          <p:nvPr/>
        </p:nvPicPr>
        <p:blipFill>
          <a:blip r:embed="rId2"/>
          <a:stretch>
            <a:fillRect/>
          </a:stretch>
        </p:blipFill>
        <p:spPr>
          <a:xfrm>
            <a:off x="837720" y="5018040"/>
            <a:ext cx="292680" cy="233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solidFill>
                  <a:srgbClr val="0070C0"/>
                </a:solidFill>
              </a:defRPr>
            </a:lvl1pPr>
          </a:lstStyle>
          <a:p>
            <a:r>
              <a:rPr lang="en-US" dirty="0"/>
              <a:t>Click to edit Master title style</a:t>
            </a:r>
            <a:endParaRPr lang="fr-BE"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r-BE" dirty="0"/>
          </a:p>
        </p:txBody>
      </p:sp>
      <p:sp>
        <p:nvSpPr>
          <p:cNvPr id="4" name="Date Placeholder 3"/>
          <p:cNvSpPr>
            <a:spLocks noGrp="1"/>
          </p:cNvSpPr>
          <p:nvPr>
            <p:ph type="dt" sz="half" idx="10"/>
          </p:nvPr>
        </p:nvSpPr>
        <p:spPr/>
        <p:txBody>
          <a:bodyPr/>
          <a:lstStyle/>
          <a:p>
            <a:fld id="{5B872FB7-52F7-47EC-87D7-765A0F918F4F}" type="datetimeFigureOut">
              <a:rPr lang="fr-BE" smtClean="0"/>
              <a:t>16-01-23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CC06037-44A0-42BA-8800-9704F8DAAE06}" type="slidenum">
              <a:rPr lang="fr-BE" smtClean="0"/>
              <a:t>‹#›</a:t>
            </a:fld>
            <a:endParaRPr lang="fr-BE"/>
          </a:p>
        </p:txBody>
      </p:sp>
      <p:sp>
        <p:nvSpPr>
          <p:cNvPr id="7" name="Rectangle 6"/>
          <p:cNvSpPr/>
          <p:nvPr userDrawn="1"/>
        </p:nvSpPr>
        <p:spPr>
          <a:xfrm>
            <a:off x="146050" y="139700"/>
            <a:ext cx="11899900" cy="6581775"/>
          </a:xfrm>
          <a:prstGeom prst="rect">
            <a:avLst/>
          </a:prstGeom>
          <a:solidFill>
            <a:schemeClr val="accent1">
              <a:alpha val="0"/>
            </a:schemeClr>
          </a:solidFill>
          <a:ln w="38100" cmpd="sng">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 name="Group 7">
            <a:extLst>
              <a:ext uri="{FF2B5EF4-FFF2-40B4-BE49-F238E27FC236}">
                <a16:creationId xmlns:a16="http://schemas.microsoft.com/office/drawing/2014/main" id="{11BF83FF-F584-9371-ADAF-8D93182CDF49}"/>
              </a:ext>
            </a:extLst>
          </p:cNvPr>
          <p:cNvGrpSpPr>
            <a:grpSpLocks/>
          </p:cNvGrpSpPr>
          <p:nvPr userDrawn="1"/>
        </p:nvGrpSpPr>
        <p:grpSpPr bwMode="auto">
          <a:xfrm>
            <a:off x="597640" y="5523707"/>
            <a:ext cx="10996720" cy="1053188"/>
            <a:chOff x="1005810" y="1135233"/>
            <a:chExt cx="126111" cy="12084"/>
          </a:xfrm>
        </p:grpSpPr>
        <p:pic>
          <p:nvPicPr>
            <p:cNvPr id="9" name="Picture 8" descr="Citi Foundation logo">
              <a:extLst>
                <a:ext uri="{FF2B5EF4-FFF2-40B4-BE49-F238E27FC236}">
                  <a16:creationId xmlns:a16="http://schemas.microsoft.com/office/drawing/2014/main" id="{9E227736-D7D6-0933-496B-4D5FAB9A71D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t="691" b="8937"/>
            <a:stretch>
              <a:fillRect/>
            </a:stretch>
          </p:blipFill>
          <p:spPr bwMode="auto">
            <a:xfrm>
              <a:off x="1102884" y="1136019"/>
              <a:ext cx="16539" cy="1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 name="Picture 9" descr="EDF Logo">
              <a:extLst>
                <a:ext uri="{FF2B5EF4-FFF2-40B4-BE49-F238E27FC236}">
                  <a16:creationId xmlns:a16="http://schemas.microsoft.com/office/drawing/2014/main" id="{3282FAFC-4DA7-31FB-D4C0-9D133F3B7C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7095" b="7095"/>
            <a:stretch>
              <a:fillRect/>
            </a:stretch>
          </p:blipFill>
          <p:spPr bwMode="auto">
            <a:xfrm>
              <a:off x="1122218" y="1135233"/>
              <a:ext cx="9703" cy="1208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pic>
        <p:pic>
          <p:nvPicPr>
            <p:cNvPr id="11" name="Picture 10" descr="Logo of Hungarian National Council of Federations of People with Disabilities">
              <a:extLst>
                <a:ext uri="{FF2B5EF4-FFF2-40B4-BE49-F238E27FC236}">
                  <a16:creationId xmlns:a16="http://schemas.microsoft.com/office/drawing/2014/main" id="{276F47E7-CF85-FB02-E46F-7CF3065EA36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3188" y="1137133"/>
              <a:ext cx="11105" cy="978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pic>
        <p:pic>
          <p:nvPicPr>
            <p:cNvPr id="12" name="Picture 11" descr="Logo of Czech National Disability Council">
              <a:extLst>
                <a:ext uri="{FF2B5EF4-FFF2-40B4-BE49-F238E27FC236}">
                  <a16:creationId xmlns:a16="http://schemas.microsoft.com/office/drawing/2014/main" id="{29A0D578-B490-9A99-671B-46421E42A2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5345" y="1139226"/>
              <a:ext cx="23298" cy="647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pic>
        <p:pic>
          <p:nvPicPr>
            <p:cNvPr id="13" name="Picture 12" descr="Logo of National Council of People with Disabilities in Bulgaria">
              <a:extLst>
                <a:ext uri="{FF2B5EF4-FFF2-40B4-BE49-F238E27FC236}">
                  <a16:creationId xmlns:a16="http://schemas.microsoft.com/office/drawing/2014/main" id="{CA2350BA-9647-3692-4C3D-0F4F9283384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24438" t="22569" r="22775" b="21976"/>
            <a:stretch>
              <a:fillRect/>
            </a:stretch>
          </p:blipFill>
          <p:spPr bwMode="auto">
            <a:xfrm>
              <a:off x="1005810" y="1136614"/>
              <a:ext cx="17302" cy="907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outerShdw dist="35921" dir="2700000" algn="ctr" rotWithShape="0">
                      <a:schemeClr val="dk1">
                        <a:lumMod val="0"/>
                        <a:lumOff val="0"/>
                      </a:schemeClr>
                    </a:outerShdw>
                  </a:effectLst>
                </a14:hiddenEffects>
              </a:ext>
            </a:extLst>
          </p:spPr>
        </p:pic>
        <p:pic>
          <p:nvPicPr>
            <p:cNvPr id="14" name="Picture 13" descr="Logo of Romanian National Disability Council (CNDR) ">
              <a:extLst>
                <a:ext uri="{FF2B5EF4-FFF2-40B4-BE49-F238E27FC236}">
                  <a16:creationId xmlns:a16="http://schemas.microsoft.com/office/drawing/2014/main" id="{CA221DC5-4BC6-9637-DBD0-35F2E21B1C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19402" t="14354" r="15210" b="19064"/>
            <a:stretch>
              <a:fillRect/>
            </a:stretch>
          </p:blipFill>
          <p:spPr bwMode="auto">
            <a:xfrm>
              <a:off x="1069024" y="1136458"/>
              <a:ext cx="19096" cy="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5" name="Picture 14" descr="Logo of Slovak Disability Council (NROZP)">
              <a:extLst>
                <a:ext uri="{FF2B5EF4-FFF2-40B4-BE49-F238E27FC236}">
                  <a16:creationId xmlns:a16="http://schemas.microsoft.com/office/drawing/2014/main" id="{FE897D85-57EA-4181-B074-A13045EE639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l="30486" t="12756" r="30162" b="12540"/>
            <a:stretch>
              <a:fillRect/>
            </a:stretch>
          </p:blipFill>
          <p:spPr bwMode="auto">
            <a:xfrm>
              <a:off x="1089698" y="1135526"/>
              <a:ext cx="12422" cy="11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grpSp>
    </p:spTree>
    <p:extLst>
      <p:ext uri="{BB962C8B-B14F-4D97-AF65-F5344CB8AC3E}">
        <p14:creationId xmlns:p14="http://schemas.microsoft.com/office/powerpoint/2010/main" val="18015658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48" name="PlaceHolder 2"/>
          <p:cNvSpPr>
            <a:spLocks noGrp="1"/>
          </p:cNvSpPr>
          <p:nvPr>
            <p:ph type="subTitle"/>
          </p:nvPr>
        </p:nvSpPr>
        <p:spPr>
          <a:xfrm>
            <a:off x="838080" y="1825560"/>
            <a:ext cx="600840" cy="4350240"/>
          </a:xfrm>
          <a:prstGeom prst="rect">
            <a:avLst/>
          </a:prstGeom>
        </p:spPr>
        <p:txBody>
          <a:bodyPr wrap="none" lIns="0" tIns="0" rIns="0" bIns="0" anchor="ctr"/>
          <a:lstStyle/>
          <a:p>
            <a:pPr algn="ct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50" name="PlaceHolder 2"/>
          <p:cNvSpPr>
            <a:spLocks noGrp="1"/>
          </p:cNvSpPr>
          <p:nvPr>
            <p:ph type="body"/>
          </p:nvPr>
        </p:nvSpPr>
        <p:spPr>
          <a:xfrm>
            <a:off x="838080" y="1825560"/>
            <a:ext cx="600840" cy="4349880"/>
          </a:xfrm>
          <a:prstGeom prst="rect">
            <a:avLst/>
          </a:prstGeom>
        </p:spPr>
        <p:txBody>
          <a:bodyPr wrap="none"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52" name="PlaceHolder 2"/>
          <p:cNvSpPr>
            <a:spLocks noGrp="1"/>
          </p:cNvSpPr>
          <p:nvPr>
            <p:ph type="body"/>
          </p:nvPr>
        </p:nvSpPr>
        <p:spPr>
          <a:xfrm>
            <a:off x="838080" y="1825560"/>
            <a:ext cx="292680" cy="4349880"/>
          </a:xfrm>
          <a:prstGeom prst="rect">
            <a:avLst/>
          </a:prstGeom>
        </p:spPr>
        <p:txBody>
          <a:bodyPr wrap="none" lIns="0" tIns="0" rIns="0" bIns="0"/>
          <a:lstStyle/>
          <a:p>
            <a:endParaRPr/>
          </a:p>
        </p:txBody>
      </p:sp>
      <p:sp>
        <p:nvSpPr>
          <p:cNvPr id="53" name="PlaceHolder 3"/>
          <p:cNvSpPr>
            <a:spLocks noGrp="1"/>
          </p:cNvSpPr>
          <p:nvPr>
            <p:ph type="body"/>
          </p:nvPr>
        </p:nvSpPr>
        <p:spPr>
          <a:xfrm>
            <a:off x="1145520" y="1825560"/>
            <a:ext cx="292680" cy="4349880"/>
          </a:xfrm>
          <a:prstGeom prst="rect">
            <a:avLst/>
          </a:prstGeom>
        </p:spPr>
        <p:txBody>
          <a:bodyPr wrap="none" lIns="0" tIns="0" rIns="0" bIns="0"/>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838080" y="365040"/>
            <a:ext cx="10514160" cy="5810400"/>
          </a:xfrm>
          <a:prstGeom prst="rect">
            <a:avLst/>
          </a:prstGeom>
        </p:spPr>
        <p:txBody>
          <a:bodyPr wrap="none" lIns="0" tIns="0" rIns="0" bIns="0" anchor="ctr"/>
          <a:lstStyle/>
          <a:p>
            <a:pPr algn="ct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57"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58" name="PlaceHolder 3"/>
          <p:cNvSpPr>
            <a:spLocks noGrp="1"/>
          </p:cNvSpPr>
          <p:nvPr>
            <p:ph type="body"/>
          </p:nvPr>
        </p:nvSpPr>
        <p:spPr>
          <a:xfrm>
            <a:off x="838080" y="4097520"/>
            <a:ext cx="292680" cy="2074680"/>
          </a:xfrm>
          <a:prstGeom prst="rect">
            <a:avLst/>
          </a:prstGeom>
        </p:spPr>
        <p:txBody>
          <a:bodyPr wrap="none" lIns="0" tIns="0" rIns="0" bIns="0"/>
          <a:lstStyle/>
          <a:p>
            <a:endParaRPr/>
          </a:p>
        </p:txBody>
      </p:sp>
      <p:sp>
        <p:nvSpPr>
          <p:cNvPr id="59" name="PlaceHolder 4"/>
          <p:cNvSpPr>
            <a:spLocks noGrp="1"/>
          </p:cNvSpPr>
          <p:nvPr>
            <p:ph type="body"/>
          </p:nvPr>
        </p:nvSpPr>
        <p:spPr>
          <a:xfrm>
            <a:off x="1145520" y="1825560"/>
            <a:ext cx="292680" cy="4349880"/>
          </a:xfrm>
          <a:prstGeom prst="rect">
            <a:avLst/>
          </a:prstGeom>
        </p:spPr>
        <p:txBody>
          <a:bodyPr wrap="none"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61" name="PlaceHolder 2"/>
          <p:cNvSpPr>
            <a:spLocks noGrp="1"/>
          </p:cNvSpPr>
          <p:nvPr>
            <p:ph type="body"/>
          </p:nvPr>
        </p:nvSpPr>
        <p:spPr>
          <a:xfrm>
            <a:off x="838080" y="1825560"/>
            <a:ext cx="292680" cy="4349880"/>
          </a:xfrm>
          <a:prstGeom prst="rect">
            <a:avLst/>
          </a:prstGeom>
        </p:spPr>
        <p:txBody>
          <a:bodyPr wrap="none" lIns="0" tIns="0" rIns="0" bIns="0"/>
          <a:lstStyle/>
          <a:p>
            <a:endParaRPr/>
          </a:p>
        </p:txBody>
      </p:sp>
      <p:sp>
        <p:nvSpPr>
          <p:cNvPr id="62"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63" name="PlaceHolder 4"/>
          <p:cNvSpPr>
            <a:spLocks noGrp="1"/>
          </p:cNvSpPr>
          <p:nvPr>
            <p:ph type="body"/>
          </p:nvPr>
        </p:nvSpPr>
        <p:spPr>
          <a:xfrm>
            <a:off x="1145520" y="4097520"/>
            <a:ext cx="292680" cy="2074680"/>
          </a:xfrm>
          <a:prstGeom prst="rect">
            <a:avLst/>
          </a:prstGeom>
        </p:spPr>
        <p:txBody>
          <a:bodyPr wrap="none"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65"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66"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67" name="PlaceHolder 4"/>
          <p:cNvSpPr>
            <a:spLocks noGrp="1"/>
          </p:cNvSpPr>
          <p:nvPr>
            <p:ph type="body"/>
          </p:nvPr>
        </p:nvSpPr>
        <p:spPr>
          <a:xfrm>
            <a:off x="838080" y="4097520"/>
            <a:ext cx="600120" cy="2074680"/>
          </a:xfrm>
          <a:prstGeom prst="rect">
            <a:avLst/>
          </a:prstGeom>
        </p:spPr>
        <p:txBody>
          <a:bodyPr wrap="none"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69" name="PlaceHolder 2"/>
          <p:cNvSpPr>
            <a:spLocks noGrp="1"/>
          </p:cNvSpPr>
          <p:nvPr>
            <p:ph type="body"/>
          </p:nvPr>
        </p:nvSpPr>
        <p:spPr>
          <a:xfrm>
            <a:off x="838080" y="1825560"/>
            <a:ext cx="600840" cy="2074680"/>
          </a:xfrm>
          <a:prstGeom prst="rect">
            <a:avLst/>
          </a:prstGeom>
        </p:spPr>
        <p:txBody>
          <a:bodyPr wrap="none" lIns="0" tIns="0" rIns="0" bIns="0"/>
          <a:lstStyle/>
          <a:p>
            <a:endParaRPr/>
          </a:p>
        </p:txBody>
      </p:sp>
      <p:sp>
        <p:nvSpPr>
          <p:cNvPr id="70" name="PlaceHolder 3"/>
          <p:cNvSpPr>
            <a:spLocks noGrp="1"/>
          </p:cNvSpPr>
          <p:nvPr>
            <p:ph type="body"/>
          </p:nvPr>
        </p:nvSpPr>
        <p:spPr>
          <a:xfrm>
            <a:off x="838080" y="4097520"/>
            <a:ext cx="600840" cy="2074680"/>
          </a:xfrm>
          <a:prstGeom prst="rect">
            <a:avLst/>
          </a:prstGeom>
        </p:spPr>
        <p:txBody>
          <a:bodyPr wrap="none"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72"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73"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74" name="PlaceHolder 4"/>
          <p:cNvSpPr>
            <a:spLocks noGrp="1"/>
          </p:cNvSpPr>
          <p:nvPr>
            <p:ph type="body"/>
          </p:nvPr>
        </p:nvSpPr>
        <p:spPr>
          <a:xfrm>
            <a:off x="1145520" y="4097520"/>
            <a:ext cx="292680" cy="2074680"/>
          </a:xfrm>
          <a:prstGeom prst="rect">
            <a:avLst/>
          </a:prstGeom>
        </p:spPr>
        <p:txBody>
          <a:bodyPr wrap="none" lIns="0" tIns="0" rIns="0" bIns="0"/>
          <a:lstStyle/>
          <a:p>
            <a:endParaRPr/>
          </a:p>
        </p:txBody>
      </p:sp>
      <p:sp>
        <p:nvSpPr>
          <p:cNvPr id="75" name="PlaceHolder 5"/>
          <p:cNvSpPr>
            <a:spLocks noGrp="1"/>
          </p:cNvSpPr>
          <p:nvPr>
            <p:ph type="body"/>
          </p:nvPr>
        </p:nvSpPr>
        <p:spPr>
          <a:xfrm>
            <a:off x="838080" y="4097520"/>
            <a:ext cx="292680" cy="2074680"/>
          </a:xfrm>
          <a:prstGeom prst="rect">
            <a:avLst/>
          </a:prstGeom>
        </p:spPr>
        <p:txBody>
          <a:bodyPr wrap="none" lIns="0" tIns="0" rIns="0" bIns="0"/>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77"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78"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pic>
        <p:nvPicPr>
          <p:cNvPr id="79" name="Картина 78"/>
          <p:cNvPicPr/>
          <p:nvPr/>
        </p:nvPicPr>
        <p:blipFill>
          <a:blip r:embed="rId2"/>
          <a:stretch>
            <a:fillRect/>
          </a:stretch>
        </p:blipFill>
        <p:spPr>
          <a:xfrm>
            <a:off x="1145160" y="5018040"/>
            <a:ext cx="292680" cy="233280"/>
          </a:xfrm>
          <a:prstGeom prst="rect">
            <a:avLst/>
          </a:prstGeom>
          <a:ln>
            <a:noFill/>
          </a:ln>
        </p:spPr>
      </p:pic>
      <p:pic>
        <p:nvPicPr>
          <p:cNvPr id="80" name="Картина 79"/>
          <p:cNvPicPr/>
          <p:nvPr/>
        </p:nvPicPr>
        <p:blipFill>
          <a:blip r:embed="rId2"/>
          <a:stretch>
            <a:fillRect/>
          </a:stretch>
        </p:blipFill>
        <p:spPr>
          <a:xfrm>
            <a:off x="837720" y="5018040"/>
            <a:ext cx="292680" cy="233280"/>
          </a:xfrm>
          <a:prstGeom prst="rect">
            <a:avLst/>
          </a:prstGeom>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5"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86" name="PlaceHolder 2"/>
          <p:cNvSpPr>
            <a:spLocks noGrp="1"/>
          </p:cNvSpPr>
          <p:nvPr>
            <p:ph type="subTitle"/>
          </p:nvPr>
        </p:nvSpPr>
        <p:spPr>
          <a:xfrm>
            <a:off x="838080" y="1825560"/>
            <a:ext cx="600840" cy="4350240"/>
          </a:xfrm>
          <a:prstGeom prst="rect">
            <a:avLst/>
          </a:prstGeom>
        </p:spPr>
        <p:txBody>
          <a:bodyPr wrap="none" lIns="0" tIns="0" rIns="0" bIns="0" anchor="ctr"/>
          <a:lstStyle/>
          <a:p>
            <a:pPr algn="ct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88" name="PlaceHolder 2"/>
          <p:cNvSpPr>
            <a:spLocks noGrp="1"/>
          </p:cNvSpPr>
          <p:nvPr>
            <p:ph type="body"/>
          </p:nvPr>
        </p:nvSpPr>
        <p:spPr>
          <a:xfrm>
            <a:off x="838080" y="1825560"/>
            <a:ext cx="600840" cy="4349880"/>
          </a:xfrm>
          <a:prstGeom prst="rect">
            <a:avLst/>
          </a:prstGeom>
        </p:spPr>
        <p:txBody>
          <a:bodyPr wrap="none" lIns="0" tIns="0" rIns="0" bIns="0"/>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90" name="PlaceHolder 2"/>
          <p:cNvSpPr>
            <a:spLocks noGrp="1"/>
          </p:cNvSpPr>
          <p:nvPr>
            <p:ph type="body"/>
          </p:nvPr>
        </p:nvSpPr>
        <p:spPr>
          <a:xfrm>
            <a:off x="838080" y="1825560"/>
            <a:ext cx="292680" cy="4349880"/>
          </a:xfrm>
          <a:prstGeom prst="rect">
            <a:avLst/>
          </a:prstGeom>
        </p:spPr>
        <p:txBody>
          <a:bodyPr wrap="none" lIns="0" tIns="0" rIns="0" bIns="0"/>
          <a:lstStyle/>
          <a:p>
            <a:endParaRPr/>
          </a:p>
        </p:txBody>
      </p:sp>
      <p:sp>
        <p:nvSpPr>
          <p:cNvPr id="91" name="PlaceHolder 3"/>
          <p:cNvSpPr>
            <a:spLocks noGrp="1"/>
          </p:cNvSpPr>
          <p:nvPr>
            <p:ph type="body"/>
          </p:nvPr>
        </p:nvSpPr>
        <p:spPr>
          <a:xfrm>
            <a:off x="1145520" y="1825560"/>
            <a:ext cx="292680" cy="4349880"/>
          </a:xfrm>
          <a:prstGeom prst="rect">
            <a:avLst/>
          </a:prstGeom>
        </p:spPr>
        <p:txBody>
          <a:bodyPr wrap="none" lIns="0" tIns="0" rIns="0" bIns="0"/>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2"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3" name="PlaceHolder 1"/>
          <p:cNvSpPr>
            <a:spLocks noGrp="1"/>
          </p:cNvSpPr>
          <p:nvPr>
            <p:ph type="subTitle"/>
          </p:nvPr>
        </p:nvSpPr>
        <p:spPr>
          <a:xfrm>
            <a:off x="838080" y="365040"/>
            <a:ext cx="10514160" cy="5810400"/>
          </a:xfrm>
          <a:prstGeom prst="rect">
            <a:avLst/>
          </a:prstGeom>
        </p:spPr>
        <p:txBody>
          <a:bodyPr wrap="none" lIns="0" tIns="0" rIns="0" bIns="0" anchor="ctr"/>
          <a:lstStyle/>
          <a:p>
            <a:pPr algn="ct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95"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96" name="PlaceHolder 3"/>
          <p:cNvSpPr>
            <a:spLocks noGrp="1"/>
          </p:cNvSpPr>
          <p:nvPr>
            <p:ph type="body"/>
          </p:nvPr>
        </p:nvSpPr>
        <p:spPr>
          <a:xfrm>
            <a:off x="838080" y="4097520"/>
            <a:ext cx="292680" cy="2074680"/>
          </a:xfrm>
          <a:prstGeom prst="rect">
            <a:avLst/>
          </a:prstGeom>
        </p:spPr>
        <p:txBody>
          <a:bodyPr wrap="none" lIns="0" tIns="0" rIns="0" bIns="0"/>
          <a:lstStyle/>
          <a:p>
            <a:endParaRPr/>
          </a:p>
        </p:txBody>
      </p:sp>
      <p:sp>
        <p:nvSpPr>
          <p:cNvPr id="97" name="PlaceHolder 4"/>
          <p:cNvSpPr>
            <a:spLocks noGrp="1"/>
          </p:cNvSpPr>
          <p:nvPr>
            <p:ph type="body"/>
          </p:nvPr>
        </p:nvSpPr>
        <p:spPr>
          <a:xfrm>
            <a:off x="1145520" y="1825560"/>
            <a:ext cx="292680" cy="4349880"/>
          </a:xfrm>
          <a:prstGeom prst="rect">
            <a:avLst/>
          </a:prstGeom>
        </p:spPr>
        <p:txBody>
          <a:bodyPr wrap="none" lIns="0" tIns="0" rIns="0" bIns="0"/>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99" name="PlaceHolder 2"/>
          <p:cNvSpPr>
            <a:spLocks noGrp="1"/>
          </p:cNvSpPr>
          <p:nvPr>
            <p:ph type="body"/>
          </p:nvPr>
        </p:nvSpPr>
        <p:spPr>
          <a:xfrm>
            <a:off x="838080" y="1825560"/>
            <a:ext cx="292680" cy="4349880"/>
          </a:xfrm>
          <a:prstGeom prst="rect">
            <a:avLst/>
          </a:prstGeom>
        </p:spPr>
        <p:txBody>
          <a:bodyPr wrap="none" lIns="0" tIns="0" rIns="0" bIns="0"/>
          <a:lstStyle/>
          <a:p>
            <a:endParaRPr/>
          </a:p>
        </p:txBody>
      </p:sp>
      <p:sp>
        <p:nvSpPr>
          <p:cNvPr id="100"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101" name="PlaceHolder 4"/>
          <p:cNvSpPr>
            <a:spLocks noGrp="1"/>
          </p:cNvSpPr>
          <p:nvPr>
            <p:ph type="body"/>
          </p:nvPr>
        </p:nvSpPr>
        <p:spPr>
          <a:xfrm>
            <a:off x="1145520" y="4097520"/>
            <a:ext cx="292680" cy="2074680"/>
          </a:xfrm>
          <a:prstGeom prst="rect">
            <a:avLst/>
          </a:prstGeom>
        </p:spPr>
        <p:txBody>
          <a:bodyPr wrap="none" lIns="0" tIns="0" rIns="0" bIns="0"/>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03"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104"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105" name="PlaceHolder 4"/>
          <p:cNvSpPr>
            <a:spLocks noGrp="1"/>
          </p:cNvSpPr>
          <p:nvPr>
            <p:ph type="body"/>
          </p:nvPr>
        </p:nvSpPr>
        <p:spPr>
          <a:xfrm>
            <a:off x="838080" y="4097520"/>
            <a:ext cx="600120" cy="2074680"/>
          </a:xfrm>
          <a:prstGeom prst="rect">
            <a:avLst/>
          </a:prstGeom>
        </p:spPr>
        <p:txBody>
          <a:bodyPr wrap="none" lIns="0" tIns="0" rIns="0" bIns="0"/>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07" name="PlaceHolder 2"/>
          <p:cNvSpPr>
            <a:spLocks noGrp="1"/>
          </p:cNvSpPr>
          <p:nvPr>
            <p:ph type="body"/>
          </p:nvPr>
        </p:nvSpPr>
        <p:spPr>
          <a:xfrm>
            <a:off x="838080" y="1825560"/>
            <a:ext cx="600840" cy="2074680"/>
          </a:xfrm>
          <a:prstGeom prst="rect">
            <a:avLst/>
          </a:prstGeom>
        </p:spPr>
        <p:txBody>
          <a:bodyPr wrap="none" lIns="0" tIns="0" rIns="0" bIns="0"/>
          <a:lstStyle/>
          <a:p>
            <a:endParaRPr/>
          </a:p>
        </p:txBody>
      </p:sp>
      <p:sp>
        <p:nvSpPr>
          <p:cNvPr id="108" name="PlaceHolder 3"/>
          <p:cNvSpPr>
            <a:spLocks noGrp="1"/>
          </p:cNvSpPr>
          <p:nvPr>
            <p:ph type="body"/>
          </p:nvPr>
        </p:nvSpPr>
        <p:spPr>
          <a:xfrm>
            <a:off x="838080" y="4097520"/>
            <a:ext cx="600840" cy="2074680"/>
          </a:xfrm>
          <a:prstGeom prst="rect">
            <a:avLst/>
          </a:prstGeom>
        </p:spPr>
        <p:txBody>
          <a:bodyPr wrap="none" lIns="0" tIns="0" rIns="0" bIns="0"/>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10"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111"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112" name="PlaceHolder 4"/>
          <p:cNvSpPr>
            <a:spLocks noGrp="1"/>
          </p:cNvSpPr>
          <p:nvPr>
            <p:ph type="body"/>
          </p:nvPr>
        </p:nvSpPr>
        <p:spPr>
          <a:xfrm>
            <a:off x="1145520" y="4097520"/>
            <a:ext cx="292680" cy="2074680"/>
          </a:xfrm>
          <a:prstGeom prst="rect">
            <a:avLst/>
          </a:prstGeom>
        </p:spPr>
        <p:txBody>
          <a:bodyPr wrap="none" lIns="0" tIns="0" rIns="0" bIns="0"/>
          <a:lstStyle/>
          <a:p>
            <a:endParaRPr/>
          </a:p>
        </p:txBody>
      </p:sp>
      <p:sp>
        <p:nvSpPr>
          <p:cNvPr id="113" name="PlaceHolder 5"/>
          <p:cNvSpPr>
            <a:spLocks noGrp="1"/>
          </p:cNvSpPr>
          <p:nvPr>
            <p:ph type="body"/>
          </p:nvPr>
        </p:nvSpPr>
        <p:spPr>
          <a:xfrm>
            <a:off x="838080" y="4097520"/>
            <a:ext cx="292680" cy="2074680"/>
          </a:xfrm>
          <a:prstGeom prst="rect">
            <a:avLst/>
          </a:prstGeom>
        </p:spPr>
        <p:txBody>
          <a:bodyPr wrap="none" lIns="0" tIns="0" rIns="0" bIns="0"/>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15"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116"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pic>
        <p:nvPicPr>
          <p:cNvPr id="117" name="Картина 116"/>
          <p:cNvPicPr/>
          <p:nvPr/>
        </p:nvPicPr>
        <p:blipFill>
          <a:blip r:embed="rId2"/>
          <a:stretch>
            <a:fillRect/>
          </a:stretch>
        </p:blipFill>
        <p:spPr>
          <a:xfrm>
            <a:off x="1145160" y="5018040"/>
            <a:ext cx="292680" cy="233280"/>
          </a:xfrm>
          <a:prstGeom prst="rect">
            <a:avLst/>
          </a:prstGeom>
          <a:ln>
            <a:noFill/>
          </a:ln>
        </p:spPr>
      </p:pic>
      <p:pic>
        <p:nvPicPr>
          <p:cNvPr id="118" name="Картина 117"/>
          <p:cNvPicPr/>
          <p:nvPr/>
        </p:nvPicPr>
        <p:blipFill>
          <a:blip r:embed="rId2"/>
          <a:stretch>
            <a:fillRect/>
          </a:stretch>
        </p:blipFill>
        <p:spPr>
          <a:xfrm>
            <a:off x="837720" y="5018040"/>
            <a:ext cx="292680" cy="233280"/>
          </a:xfrm>
          <a:prstGeom prst="rect">
            <a:avLst/>
          </a:prstGeom>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3"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24" name="PlaceHolder 2"/>
          <p:cNvSpPr>
            <a:spLocks noGrp="1"/>
          </p:cNvSpPr>
          <p:nvPr>
            <p:ph type="subTitle"/>
          </p:nvPr>
        </p:nvSpPr>
        <p:spPr>
          <a:xfrm>
            <a:off x="838080" y="1825560"/>
            <a:ext cx="600840" cy="4350240"/>
          </a:xfrm>
          <a:prstGeom prst="rect">
            <a:avLst/>
          </a:prstGeom>
        </p:spPr>
        <p:txBody>
          <a:bodyPr wrap="none" lIns="0" tIns="0" rIns="0" bIns="0" anchor="ctr"/>
          <a:lstStyle/>
          <a:p>
            <a:pPr algn="ct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26" name="PlaceHolder 2"/>
          <p:cNvSpPr>
            <a:spLocks noGrp="1"/>
          </p:cNvSpPr>
          <p:nvPr>
            <p:ph type="body"/>
          </p:nvPr>
        </p:nvSpPr>
        <p:spPr>
          <a:xfrm>
            <a:off x="838080" y="1825560"/>
            <a:ext cx="600840" cy="4349880"/>
          </a:xfrm>
          <a:prstGeom prst="rect">
            <a:avLst/>
          </a:prstGeom>
        </p:spPr>
        <p:txBody>
          <a:bodyPr wrap="none" lIns="0" tIns="0" rIns="0" bIns="0"/>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28" name="PlaceHolder 2"/>
          <p:cNvSpPr>
            <a:spLocks noGrp="1"/>
          </p:cNvSpPr>
          <p:nvPr>
            <p:ph type="body"/>
          </p:nvPr>
        </p:nvSpPr>
        <p:spPr>
          <a:xfrm>
            <a:off x="838080" y="1825560"/>
            <a:ext cx="292680" cy="4349880"/>
          </a:xfrm>
          <a:prstGeom prst="rect">
            <a:avLst/>
          </a:prstGeom>
        </p:spPr>
        <p:txBody>
          <a:bodyPr wrap="none" lIns="0" tIns="0" rIns="0" bIns="0"/>
          <a:lstStyle/>
          <a:p>
            <a:endParaRPr/>
          </a:p>
        </p:txBody>
      </p:sp>
      <p:sp>
        <p:nvSpPr>
          <p:cNvPr id="129" name="PlaceHolder 3"/>
          <p:cNvSpPr>
            <a:spLocks noGrp="1"/>
          </p:cNvSpPr>
          <p:nvPr>
            <p:ph type="body"/>
          </p:nvPr>
        </p:nvSpPr>
        <p:spPr>
          <a:xfrm>
            <a:off x="1145520" y="1825560"/>
            <a:ext cx="292680" cy="4349880"/>
          </a:xfrm>
          <a:prstGeom prst="rect">
            <a:avLst/>
          </a:prstGeom>
        </p:spPr>
        <p:txBody>
          <a:bodyPr wrap="none" lIns="0" tIns="0" rIns="0" bIns="0"/>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0"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1" name="PlaceHolder 1"/>
          <p:cNvSpPr>
            <a:spLocks noGrp="1"/>
          </p:cNvSpPr>
          <p:nvPr>
            <p:ph type="subTitle"/>
          </p:nvPr>
        </p:nvSpPr>
        <p:spPr>
          <a:xfrm>
            <a:off x="838080" y="365040"/>
            <a:ext cx="10514160" cy="5810400"/>
          </a:xfrm>
          <a:prstGeom prst="rect">
            <a:avLst/>
          </a:prstGeom>
        </p:spPr>
        <p:txBody>
          <a:bodyPr wrap="none" lIns="0" tIns="0" rIns="0" bIns="0" anchor="ctr"/>
          <a:lstStyle/>
          <a:p>
            <a:pPr algn="ct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33"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134" name="PlaceHolder 3"/>
          <p:cNvSpPr>
            <a:spLocks noGrp="1"/>
          </p:cNvSpPr>
          <p:nvPr>
            <p:ph type="body"/>
          </p:nvPr>
        </p:nvSpPr>
        <p:spPr>
          <a:xfrm>
            <a:off x="838080" y="4097520"/>
            <a:ext cx="292680" cy="2074680"/>
          </a:xfrm>
          <a:prstGeom prst="rect">
            <a:avLst/>
          </a:prstGeom>
        </p:spPr>
        <p:txBody>
          <a:bodyPr wrap="none" lIns="0" tIns="0" rIns="0" bIns="0"/>
          <a:lstStyle/>
          <a:p>
            <a:endParaRPr/>
          </a:p>
        </p:txBody>
      </p:sp>
      <p:sp>
        <p:nvSpPr>
          <p:cNvPr id="135" name="PlaceHolder 4"/>
          <p:cNvSpPr>
            <a:spLocks noGrp="1"/>
          </p:cNvSpPr>
          <p:nvPr>
            <p:ph type="body"/>
          </p:nvPr>
        </p:nvSpPr>
        <p:spPr>
          <a:xfrm>
            <a:off x="1145520" y="1825560"/>
            <a:ext cx="292680" cy="4349880"/>
          </a:xfrm>
          <a:prstGeom prst="rect">
            <a:avLst/>
          </a:prstGeom>
        </p:spPr>
        <p:txBody>
          <a:bodyPr wrap="none" lIns="0" tIns="0" rIns="0" bIns="0"/>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37" name="PlaceHolder 2"/>
          <p:cNvSpPr>
            <a:spLocks noGrp="1"/>
          </p:cNvSpPr>
          <p:nvPr>
            <p:ph type="body"/>
          </p:nvPr>
        </p:nvSpPr>
        <p:spPr>
          <a:xfrm>
            <a:off x="838080" y="1825560"/>
            <a:ext cx="292680" cy="4349880"/>
          </a:xfrm>
          <a:prstGeom prst="rect">
            <a:avLst/>
          </a:prstGeom>
        </p:spPr>
        <p:txBody>
          <a:bodyPr wrap="none" lIns="0" tIns="0" rIns="0" bIns="0"/>
          <a:lstStyle/>
          <a:p>
            <a:endParaRPr/>
          </a:p>
        </p:txBody>
      </p:sp>
      <p:sp>
        <p:nvSpPr>
          <p:cNvPr id="138"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139" name="PlaceHolder 4"/>
          <p:cNvSpPr>
            <a:spLocks noGrp="1"/>
          </p:cNvSpPr>
          <p:nvPr>
            <p:ph type="body"/>
          </p:nvPr>
        </p:nvSpPr>
        <p:spPr>
          <a:xfrm>
            <a:off x="1145520" y="4097520"/>
            <a:ext cx="292680" cy="2074680"/>
          </a:xfrm>
          <a:prstGeom prst="rect">
            <a:avLst/>
          </a:prstGeom>
        </p:spPr>
        <p:txBody>
          <a:bodyPr wrap="none" lIns="0" tIns="0" rIns="0" bIns="0"/>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41"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142"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143" name="PlaceHolder 4"/>
          <p:cNvSpPr>
            <a:spLocks noGrp="1"/>
          </p:cNvSpPr>
          <p:nvPr>
            <p:ph type="body"/>
          </p:nvPr>
        </p:nvSpPr>
        <p:spPr>
          <a:xfrm>
            <a:off x="838080" y="4097520"/>
            <a:ext cx="600120" cy="2074680"/>
          </a:xfrm>
          <a:prstGeom prst="rect">
            <a:avLst/>
          </a:prstGeom>
        </p:spPr>
        <p:txBody>
          <a:bodyPr wrap="none" lIns="0" tIns="0" rIns="0" bIns="0"/>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45" name="PlaceHolder 2"/>
          <p:cNvSpPr>
            <a:spLocks noGrp="1"/>
          </p:cNvSpPr>
          <p:nvPr>
            <p:ph type="body"/>
          </p:nvPr>
        </p:nvSpPr>
        <p:spPr>
          <a:xfrm>
            <a:off x="838080" y="1825560"/>
            <a:ext cx="600840" cy="2074680"/>
          </a:xfrm>
          <a:prstGeom prst="rect">
            <a:avLst/>
          </a:prstGeom>
        </p:spPr>
        <p:txBody>
          <a:bodyPr wrap="none" lIns="0" tIns="0" rIns="0" bIns="0"/>
          <a:lstStyle/>
          <a:p>
            <a:endParaRPr/>
          </a:p>
        </p:txBody>
      </p:sp>
      <p:sp>
        <p:nvSpPr>
          <p:cNvPr id="146" name="PlaceHolder 3"/>
          <p:cNvSpPr>
            <a:spLocks noGrp="1"/>
          </p:cNvSpPr>
          <p:nvPr>
            <p:ph type="body"/>
          </p:nvPr>
        </p:nvSpPr>
        <p:spPr>
          <a:xfrm>
            <a:off x="838080" y="4097520"/>
            <a:ext cx="600840" cy="2074680"/>
          </a:xfrm>
          <a:prstGeom prst="rect">
            <a:avLst/>
          </a:prstGeom>
        </p:spPr>
        <p:txBody>
          <a:bodyPr wrap="none" lIns="0" tIns="0" rIns="0" bIns="0"/>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48"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149"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sp>
        <p:nvSpPr>
          <p:cNvPr id="150" name="PlaceHolder 4"/>
          <p:cNvSpPr>
            <a:spLocks noGrp="1"/>
          </p:cNvSpPr>
          <p:nvPr>
            <p:ph type="body"/>
          </p:nvPr>
        </p:nvSpPr>
        <p:spPr>
          <a:xfrm>
            <a:off x="1145520" y="4097520"/>
            <a:ext cx="292680" cy="2074680"/>
          </a:xfrm>
          <a:prstGeom prst="rect">
            <a:avLst/>
          </a:prstGeom>
        </p:spPr>
        <p:txBody>
          <a:bodyPr wrap="none" lIns="0" tIns="0" rIns="0" bIns="0"/>
          <a:lstStyle/>
          <a:p>
            <a:endParaRPr/>
          </a:p>
        </p:txBody>
      </p:sp>
      <p:sp>
        <p:nvSpPr>
          <p:cNvPr id="151" name="PlaceHolder 5"/>
          <p:cNvSpPr>
            <a:spLocks noGrp="1"/>
          </p:cNvSpPr>
          <p:nvPr>
            <p:ph type="body"/>
          </p:nvPr>
        </p:nvSpPr>
        <p:spPr>
          <a:xfrm>
            <a:off x="838080" y="4097520"/>
            <a:ext cx="292680" cy="2074680"/>
          </a:xfrm>
          <a:prstGeom prst="rect">
            <a:avLst/>
          </a:prstGeom>
        </p:spPr>
        <p:txBody>
          <a:bodyPr wrap="none" lIns="0" tIns="0" rIns="0" bIns="0"/>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838080" y="365040"/>
            <a:ext cx="10514160" cy="1325520"/>
          </a:xfrm>
          <a:prstGeom prst="rect">
            <a:avLst/>
          </a:prstGeom>
        </p:spPr>
        <p:txBody>
          <a:bodyPr wrap="none" lIns="0" tIns="0" rIns="0" bIns="0" anchor="ctr"/>
          <a:lstStyle/>
          <a:p>
            <a:pPr algn="ctr"/>
            <a:endParaRPr/>
          </a:p>
        </p:txBody>
      </p:sp>
      <p:sp>
        <p:nvSpPr>
          <p:cNvPr id="153" name="PlaceHolder 2"/>
          <p:cNvSpPr>
            <a:spLocks noGrp="1"/>
          </p:cNvSpPr>
          <p:nvPr>
            <p:ph type="body"/>
          </p:nvPr>
        </p:nvSpPr>
        <p:spPr>
          <a:xfrm>
            <a:off x="838080" y="1825560"/>
            <a:ext cx="292680" cy="2074680"/>
          </a:xfrm>
          <a:prstGeom prst="rect">
            <a:avLst/>
          </a:prstGeom>
        </p:spPr>
        <p:txBody>
          <a:bodyPr wrap="none" lIns="0" tIns="0" rIns="0" bIns="0"/>
          <a:lstStyle/>
          <a:p>
            <a:endParaRPr/>
          </a:p>
        </p:txBody>
      </p:sp>
      <p:sp>
        <p:nvSpPr>
          <p:cNvPr id="154" name="PlaceHolder 3"/>
          <p:cNvSpPr>
            <a:spLocks noGrp="1"/>
          </p:cNvSpPr>
          <p:nvPr>
            <p:ph type="body"/>
          </p:nvPr>
        </p:nvSpPr>
        <p:spPr>
          <a:xfrm>
            <a:off x="1145520" y="1825560"/>
            <a:ext cx="292680" cy="2074680"/>
          </a:xfrm>
          <a:prstGeom prst="rect">
            <a:avLst/>
          </a:prstGeom>
        </p:spPr>
        <p:txBody>
          <a:bodyPr wrap="none" lIns="0" tIns="0" rIns="0" bIns="0"/>
          <a:lstStyle/>
          <a:p>
            <a:endParaRPr/>
          </a:p>
        </p:txBody>
      </p:sp>
      <p:pic>
        <p:nvPicPr>
          <p:cNvPr id="155" name="Картина 154"/>
          <p:cNvPicPr/>
          <p:nvPr/>
        </p:nvPicPr>
        <p:blipFill>
          <a:blip r:embed="rId2"/>
          <a:stretch>
            <a:fillRect/>
          </a:stretch>
        </p:blipFill>
        <p:spPr>
          <a:xfrm>
            <a:off x="1145160" y="5018040"/>
            <a:ext cx="292680" cy="233280"/>
          </a:xfrm>
          <a:prstGeom prst="rect">
            <a:avLst/>
          </a:prstGeom>
          <a:ln>
            <a:noFill/>
          </a:ln>
        </p:spPr>
      </p:pic>
      <p:pic>
        <p:nvPicPr>
          <p:cNvPr id="156" name="Картина 155"/>
          <p:cNvPicPr/>
          <p:nvPr/>
        </p:nvPicPr>
        <p:blipFill>
          <a:blip r:embed="rId2"/>
          <a:stretch>
            <a:fillRect/>
          </a:stretch>
        </p:blipFill>
        <p:spPr>
          <a:xfrm>
            <a:off x="837720" y="5018040"/>
            <a:ext cx="292680" cy="2332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21" Type="http://schemas.openxmlformats.org/officeDocument/2006/relationships/image" Target="../media/image7.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20"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CustomShape 1"/>
          <p:cNvSpPr/>
          <p:nvPr/>
        </p:nvSpPr>
        <p:spPr>
          <a:xfrm>
            <a:off x="146160" y="139680"/>
            <a:ext cx="11898360" cy="6580440"/>
          </a:xfrm>
          <a:prstGeom prst="rect">
            <a:avLst/>
          </a:prstGeom>
          <a:noFill/>
          <a:ln w="38160" cap="rnd">
            <a:solidFill>
              <a:srgbClr val="00B0F0"/>
            </a:solidFill>
            <a:custDash>
              <a:ds d="0" sp="0"/>
            </a:custDash>
            <a:miter/>
          </a:ln>
        </p:spPr>
      </p:sp>
      <p:pic>
        <p:nvPicPr>
          <p:cNvPr id="11" name="Picture 8"/>
          <p:cNvPicPr/>
          <p:nvPr/>
        </p:nvPicPr>
        <p:blipFill>
          <a:blip r:embed="rId15"/>
          <a:srcRect t="-883011" b="-314893"/>
          <a:stretch>
            <a:fillRect/>
          </a:stretch>
        </p:blipFill>
        <p:spPr>
          <a:xfrm>
            <a:off x="9062280" y="5592240"/>
            <a:ext cx="1440720" cy="879840"/>
          </a:xfrm>
          <a:prstGeom prst="rect">
            <a:avLst/>
          </a:prstGeom>
          <a:ln>
            <a:noFill/>
          </a:ln>
        </p:spPr>
      </p:pic>
      <p:pic>
        <p:nvPicPr>
          <p:cNvPr id="2" name="Picture 9"/>
          <p:cNvPicPr/>
          <p:nvPr/>
        </p:nvPicPr>
        <p:blipFill>
          <a:blip r:embed="rId16"/>
          <a:srcRect t="-7056" b="7056"/>
          <a:stretch>
            <a:fillRect/>
          </a:stretch>
        </p:blipFill>
        <p:spPr>
          <a:xfrm>
            <a:off x="10748160" y="5523840"/>
            <a:ext cx="844560" cy="1051920"/>
          </a:xfrm>
          <a:prstGeom prst="rect">
            <a:avLst/>
          </a:prstGeom>
          <a:ln>
            <a:noFill/>
          </a:ln>
        </p:spPr>
      </p:pic>
      <p:pic>
        <p:nvPicPr>
          <p:cNvPr id="3" name="Picture 10"/>
          <p:cNvPicPr/>
          <p:nvPr/>
        </p:nvPicPr>
        <p:blipFill>
          <a:blip r:embed="rId17"/>
          <a:stretch>
            <a:fillRect/>
          </a:stretch>
        </p:blipFill>
        <p:spPr>
          <a:xfrm>
            <a:off x="4728960" y="5689440"/>
            <a:ext cx="966960" cy="851400"/>
          </a:xfrm>
          <a:prstGeom prst="rect">
            <a:avLst/>
          </a:prstGeom>
          <a:ln>
            <a:noFill/>
          </a:ln>
        </p:spPr>
      </p:pic>
      <p:pic>
        <p:nvPicPr>
          <p:cNvPr id="4" name="Picture 11"/>
          <p:cNvPicPr/>
          <p:nvPr/>
        </p:nvPicPr>
        <p:blipFill>
          <a:blip r:embed="rId18"/>
          <a:stretch>
            <a:fillRect/>
          </a:stretch>
        </p:blipFill>
        <p:spPr>
          <a:xfrm>
            <a:off x="2301120" y="5871600"/>
            <a:ext cx="2030040" cy="562680"/>
          </a:xfrm>
          <a:prstGeom prst="rect">
            <a:avLst/>
          </a:prstGeom>
          <a:ln>
            <a:noFill/>
          </a:ln>
        </p:spPr>
      </p:pic>
      <p:pic>
        <p:nvPicPr>
          <p:cNvPr id="5" name="Picture 12"/>
          <p:cNvPicPr/>
          <p:nvPr/>
        </p:nvPicPr>
        <p:blipFill>
          <a:blip r:embed="rId19"/>
          <a:srcRect l="24414" t="22519" r="22751" b="21931"/>
          <a:stretch>
            <a:fillRect/>
          </a:stretch>
        </p:blipFill>
        <p:spPr>
          <a:xfrm>
            <a:off x="597600" y="5644080"/>
            <a:ext cx="1507320" cy="789840"/>
          </a:xfrm>
          <a:prstGeom prst="rect">
            <a:avLst/>
          </a:prstGeom>
          <a:ln>
            <a:noFill/>
          </a:ln>
        </p:spPr>
      </p:pic>
      <p:pic>
        <p:nvPicPr>
          <p:cNvPr id="6" name="Picture 13"/>
          <p:cNvPicPr/>
          <p:nvPr/>
        </p:nvPicPr>
        <p:blipFill>
          <a:blip r:embed="rId20"/>
          <a:srcRect l="-1856665" t="-4568067" r="-2192245" b="169177"/>
          <a:stretch>
            <a:fillRect/>
          </a:stretch>
        </p:blipFill>
        <p:spPr>
          <a:xfrm>
            <a:off x="6109920" y="5630400"/>
            <a:ext cx="1663560" cy="846000"/>
          </a:xfrm>
          <a:prstGeom prst="rect">
            <a:avLst/>
          </a:prstGeom>
          <a:ln>
            <a:noFill/>
          </a:ln>
        </p:spPr>
      </p:pic>
      <p:pic>
        <p:nvPicPr>
          <p:cNvPr id="7" name="Picture 14"/>
          <p:cNvPicPr/>
          <p:nvPr/>
        </p:nvPicPr>
        <p:blipFill>
          <a:blip r:embed="rId21"/>
          <a:srcRect l="2369036" t="1008663" r="1535670" b="-1069913"/>
          <a:stretch>
            <a:fillRect/>
          </a:stretch>
        </p:blipFill>
        <p:spPr>
          <a:xfrm>
            <a:off x="7912440" y="5549400"/>
            <a:ext cx="1081800" cy="1026360"/>
          </a:xfrm>
          <a:prstGeom prst="rect">
            <a:avLst/>
          </a:prstGeom>
          <a:ln>
            <a:noFill/>
          </a:ln>
        </p:spPr>
      </p:pic>
      <p:sp>
        <p:nvSpPr>
          <p:cNvPr id="8" name="PlaceHolder 2"/>
          <p:cNvSpPr>
            <a:spLocks noGrp="1"/>
          </p:cNvSpPr>
          <p:nvPr>
            <p:ph type="title"/>
          </p:nvPr>
        </p:nvSpPr>
        <p:spPr>
          <a:xfrm>
            <a:off x="609480" y="273600"/>
            <a:ext cx="10972440" cy="1144800"/>
          </a:xfrm>
          <a:prstGeom prst="rect">
            <a:avLst/>
          </a:prstGeom>
        </p:spPr>
        <p:txBody>
          <a:bodyPr wrap="none" lIns="0" tIns="0" rIns="0" bIns="0" anchor="ctr"/>
          <a:lstStyle/>
          <a:p>
            <a:pPr algn="ctr"/>
            <a:r>
              <a:rPr lang="bg-BG"/>
              <a:t>Click to edit the title text format</a:t>
            </a:r>
            <a:endParaRPr/>
          </a:p>
        </p:txBody>
      </p:sp>
      <p:sp>
        <p:nvSpPr>
          <p:cNvPr id="9" name="PlaceHolder 3"/>
          <p:cNvSpPr>
            <a:spLocks noGrp="1"/>
          </p:cNvSpPr>
          <p:nvPr>
            <p:ph type="body"/>
          </p:nvPr>
        </p:nvSpPr>
        <p:spPr>
          <a:xfrm>
            <a:off x="609480" y="1604520"/>
            <a:ext cx="10972440" cy="3977280"/>
          </a:xfrm>
          <a:prstGeom prst="rect">
            <a:avLst/>
          </a:prstGeom>
        </p:spPr>
        <p:txBody>
          <a:bodyPr wrap="none" lIns="0" tIns="0" rIns="0" bIns="0"/>
          <a:lstStyle/>
          <a:p>
            <a:pPr>
              <a:buSzPct val="25000"/>
              <a:buFont typeface="StarSymbol"/>
              <a:buChar char=""/>
            </a:pPr>
            <a:r>
              <a:rPr lang="bg-BG"/>
              <a:t>Click to edit the outline text format</a:t>
            </a:r>
            <a:endParaRPr/>
          </a:p>
          <a:p>
            <a:pPr lvl="1">
              <a:buSzPct val="25000"/>
              <a:buFont typeface="StarSymbol"/>
              <a:buChar char=""/>
            </a:pPr>
            <a:r>
              <a:rPr lang="bg-BG"/>
              <a:t>Second Outline Level</a:t>
            </a:r>
            <a:endParaRPr/>
          </a:p>
          <a:p>
            <a:pPr lvl="2">
              <a:buSzPct val="25000"/>
              <a:buFont typeface="StarSymbol"/>
              <a:buChar char=""/>
            </a:pPr>
            <a:r>
              <a:rPr lang="bg-BG"/>
              <a:t>Third Outline Level</a:t>
            </a:r>
            <a:endParaRPr/>
          </a:p>
          <a:p>
            <a:pPr lvl="3">
              <a:buSzPct val="25000"/>
              <a:buFont typeface="StarSymbol"/>
              <a:buChar char=""/>
            </a:pPr>
            <a:r>
              <a:rPr lang="bg-BG"/>
              <a:t>Fourth Outline Level</a:t>
            </a:r>
            <a:endParaRPr/>
          </a:p>
          <a:p>
            <a:pPr lvl="4">
              <a:buSzPct val="25000"/>
              <a:buFont typeface="StarSymbol"/>
              <a:buChar char=""/>
            </a:pPr>
            <a:r>
              <a:rPr lang="bg-BG"/>
              <a:t>Fifth Outline Level</a:t>
            </a:r>
            <a:endParaRPr/>
          </a:p>
          <a:p>
            <a:pPr lvl="5">
              <a:buSzPct val="25000"/>
              <a:buFont typeface="StarSymbol"/>
              <a:buChar char=""/>
            </a:pPr>
            <a:r>
              <a:rPr lang="bg-BG"/>
              <a:t>Sixth Outline Level</a:t>
            </a:r>
            <a:endParaRPr/>
          </a:p>
          <a:p>
            <a:pPr lvl="6">
              <a:buSzPct val="25000"/>
              <a:buFont typeface="StarSymbol"/>
              <a:buChar char=""/>
            </a:pPr>
            <a:r>
              <a:rPr lang="bg-BG"/>
              <a:t>Seventh Outline Level</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 name="CustomShape 1"/>
          <p:cNvSpPr/>
          <p:nvPr/>
        </p:nvSpPr>
        <p:spPr>
          <a:xfrm>
            <a:off x="146160" y="139680"/>
            <a:ext cx="11898360" cy="6580440"/>
          </a:xfrm>
          <a:prstGeom prst="rect">
            <a:avLst/>
          </a:prstGeom>
          <a:noFill/>
          <a:ln w="38160" cap="rnd">
            <a:solidFill>
              <a:srgbClr val="00B0F0"/>
            </a:solidFill>
            <a:custDash>
              <a:ds d="0" sp="0"/>
            </a:custDash>
            <a:miter/>
          </a:ln>
        </p:spPr>
      </p:sp>
      <p:sp>
        <p:nvSpPr>
          <p:cNvPr id="45" name="PlaceHolder 2"/>
          <p:cNvSpPr>
            <a:spLocks noGrp="1"/>
          </p:cNvSpPr>
          <p:nvPr>
            <p:ph type="title"/>
          </p:nvPr>
        </p:nvSpPr>
        <p:spPr>
          <a:xfrm>
            <a:off x="609480" y="273600"/>
            <a:ext cx="10972440" cy="1144800"/>
          </a:xfrm>
          <a:prstGeom prst="rect">
            <a:avLst/>
          </a:prstGeom>
        </p:spPr>
        <p:txBody>
          <a:bodyPr wrap="none" lIns="0" tIns="0" rIns="0" bIns="0" anchor="ctr"/>
          <a:lstStyle/>
          <a:p>
            <a:pPr algn="ctr"/>
            <a:r>
              <a:rPr lang="bg-BG"/>
              <a:t>Click to edit the title text format</a:t>
            </a:r>
            <a:endParaRPr/>
          </a:p>
        </p:txBody>
      </p:sp>
      <p:sp>
        <p:nvSpPr>
          <p:cNvPr id="46" name="PlaceHolder 3"/>
          <p:cNvSpPr>
            <a:spLocks noGrp="1"/>
          </p:cNvSpPr>
          <p:nvPr>
            <p:ph type="body"/>
          </p:nvPr>
        </p:nvSpPr>
        <p:spPr>
          <a:xfrm>
            <a:off x="609480" y="1604520"/>
            <a:ext cx="10972440" cy="3977280"/>
          </a:xfrm>
          <a:prstGeom prst="rect">
            <a:avLst/>
          </a:prstGeom>
        </p:spPr>
        <p:txBody>
          <a:bodyPr wrap="none" lIns="0" tIns="0" rIns="0" bIns="0"/>
          <a:lstStyle/>
          <a:p>
            <a:pPr>
              <a:buSzPct val="25000"/>
              <a:buFont typeface="StarSymbol"/>
              <a:buChar char=""/>
            </a:pPr>
            <a:r>
              <a:rPr lang="bg-BG"/>
              <a:t>Click to edit the outline text format</a:t>
            </a:r>
            <a:endParaRPr/>
          </a:p>
          <a:p>
            <a:pPr lvl="1">
              <a:buSzPct val="25000"/>
              <a:buFont typeface="StarSymbol"/>
              <a:buChar char=""/>
            </a:pPr>
            <a:r>
              <a:rPr lang="bg-BG"/>
              <a:t>Second Outline Level</a:t>
            </a:r>
            <a:endParaRPr/>
          </a:p>
          <a:p>
            <a:pPr lvl="2">
              <a:buSzPct val="25000"/>
              <a:buFont typeface="StarSymbol"/>
              <a:buChar char=""/>
            </a:pPr>
            <a:r>
              <a:rPr lang="bg-BG"/>
              <a:t>Third Outline Level</a:t>
            </a:r>
            <a:endParaRPr/>
          </a:p>
          <a:p>
            <a:pPr lvl="3">
              <a:buSzPct val="25000"/>
              <a:buFont typeface="StarSymbol"/>
              <a:buChar char=""/>
            </a:pPr>
            <a:r>
              <a:rPr lang="bg-BG"/>
              <a:t>Fourth Outline Level</a:t>
            </a:r>
            <a:endParaRPr/>
          </a:p>
          <a:p>
            <a:pPr lvl="4">
              <a:buSzPct val="25000"/>
              <a:buFont typeface="StarSymbol"/>
              <a:buChar char=""/>
            </a:pPr>
            <a:r>
              <a:rPr lang="bg-BG"/>
              <a:t>Fifth Outline Level</a:t>
            </a:r>
            <a:endParaRPr/>
          </a:p>
          <a:p>
            <a:pPr lvl="5">
              <a:buSzPct val="25000"/>
              <a:buFont typeface="StarSymbol"/>
              <a:buChar char=""/>
            </a:pPr>
            <a:r>
              <a:rPr lang="bg-BG"/>
              <a:t>Sixth Outline Level</a:t>
            </a:r>
            <a:endParaRPr/>
          </a:p>
          <a:p>
            <a:pPr lvl="6">
              <a:buSzPct val="25000"/>
              <a:buFont typeface="StarSymbol"/>
              <a:buChar char=""/>
            </a:pPr>
            <a:r>
              <a:rPr lang="bg-BG"/>
              <a:t>Seventh Outline Level</a:t>
            </a:r>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 name="CustomShape 1"/>
          <p:cNvSpPr/>
          <p:nvPr/>
        </p:nvSpPr>
        <p:spPr>
          <a:xfrm>
            <a:off x="-108360" y="0"/>
            <a:ext cx="12869640" cy="7035840"/>
          </a:xfrm>
          <a:prstGeom prst="rect">
            <a:avLst/>
          </a:prstGeom>
          <a:solidFill>
            <a:srgbClr val="BBDCEF"/>
          </a:solidFill>
          <a:ln w="12600">
            <a:noFill/>
          </a:ln>
        </p:spPr>
      </p:sp>
      <p:sp>
        <p:nvSpPr>
          <p:cNvPr id="82" name="CustomShape 2"/>
          <p:cNvSpPr/>
          <p:nvPr/>
        </p:nvSpPr>
        <p:spPr>
          <a:xfrm>
            <a:off x="146160" y="139680"/>
            <a:ext cx="11898360" cy="6580440"/>
          </a:xfrm>
          <a:prstGeom prst="rect">
            <a:avLst/>
          </a:prstGeom>
          <a:noFill/>
          <a:ln w="38160" cap="rnd">
            <a:solidFill>
              <a:srgbClr val="075884"/>
            </a:solidFill>
            <a:custDash>
              <a:ds d="0" sp="0"/>
            </a:custDash>
            <a:miter/>
          </a:ln>
        </p:spPr>
      </p:sp>
      <p:sp>
        <p:nvSpPr>
          <p:cNvPr id="83" name="PlaceHolder 3"/>
          <p:cNvSpPr>
            <a:spLocks noGrp="1"/>
          </p:cNvSpPr>
          <p:nvPr>
            <p:ph type="title"/>
          </p:nvPr>
        </p:nvSpPr>
        <p:spPr>
          <a:xfrm>
            <a:off x="609480" y="273600"/>
            <a:ext cx="10972440" cy="1144800"/>
          </a:xfrm>
          <a:prstGeom prst="rect">
            <a:avLst/>
          </a:prstGeom>
        </p:spPr>
        <p:txBody>
          <a:bodyPr wrap="none" lIns="0" tIns="0" rIns="0" bIns="0" anchor="ctr"/>
          <a:lstStyle/>
          <a:p>
            <a:pPr algn="ctr"/>
            <a:r>
              <a:rPr lang="bg-BG"/>
              <a:t>Click to edit the title text format</a:t>
            </a:r>
            <a:endParaRPr/>
          </a:p>
        </p:txBody>
      </p:sp>
      <p:sp>
        <p:nvSpPr>
          <p:cNvPr id="84" name="PlaceHolder 4"/>
          <p:cNvSpPr>
            <a:spLocks noGrp="1"/>
          </p:cNvSpPr>
          <p:nvPr>
            <p:ph type="body"/>
          </p:nvPr>
        </p:nvSpPr>
        <p:spPr>
          <a:xfrm>
            <a:off x="609480" y="1604520"/>
            <a:ext cx="10972440" cy="3977280"/>
          </a:xfrm>
          <a:prstGeom prst="rect">
            <a:avLst/>
          </a:prstGeom>
        </p:spPr>
        <p:txBody>
          <a:bodyPr wrap="none" lIns="0" tIns="0" rIns="0" bIns="0"/>
          <a:lstStyle/>
          <a:p>
            <a:pPr>
              <a:buSzPct val="25000"/>
              <a:buFont typeface="StarSymbol"/>
              <a:buChar char=""/>
            </a:pPr>
            <a:r>
              <a:rPr lang="bg-BG"/>
              <a:t>Click to edit the outline text format</a:t>
            </a:r>
            <a:endParaRPr/>
          </a:p>
          <a:p>
            <a:pPr lvl="1">
              <a:buSzPct val="25000"/>
              <a:buFont typeface="StarSymbol"/>
              <a:buChar char=""/>
            </a:pPr>
            <a:r>
              <a:rPr lang="bg-BG"/>
              <a:t>Second Outline Level</a:t>
            </a:r>
            <a:endParaRPr/>
          </a:p>
          <a:p>
            <a:pPr lvl="2">
              <a:buSzPct val="25000"/>
              <a:buFont typeface="StarSymbol"/>
              <a:buChar char=""/>
            </a:pPr>
            <a:r>
              <a:rPr lang="bg-BG"/>
              <a:t>Third Outline Level</a:t>
            </a:r>
            <a:endParaRPr/>
          </a:p>
          <a:p>
            <a:pPr lvl="3">
              <a:buSzPct val="25000"/>
              <a:buFont typeface="StarSymbol"/>
              <a:buChar char=""/>
            </a:pPr>
            <a:r>
              <a:rPr lang="bg-BG"/>
              <a:t>Fourth Outline Level</a:t>
            </a:r>
            <a:endParaRPr/>
          </a:p>
          <a:p>
            <a:pPr lvl="4">
              <a:buSzPct val="25000"/>
              <a:buFont typeface="StarSymbol"/>
              <a:buChar char=""/>
            </a:pPr>
            <a:r>
              <a:rPr lang="bg-BG"/>
              <a:t>Fifth Outline Level</a:t>
            </a:r>
            <a:endParaRPr/>
          </a:p>
          <a:p>
            <a:pPr lvl="5">
              <a:buSzPct val="25000"/>
              <a:buFont typeface="StarSymbol"/>
              <a:buChar char=""/>
            </a:pPr>
            <a:r>
              <a:rPr lang="bg-BG"/>
              <a:t>Sixth Outline Level</a:t>
            </a:r>
            <a:endParaRPr/>
          </a:p>
          <a:p>
            <a:pPr lvl="6">
              <a:buSzPct val="25000"/>
              <a:buFont typeface="StarSymbol"/>
              <a:buChar char=""/>
            </a:pPr>
            <a:r>
              <a:rPr lang="bg-BG"/>
              <a:t>Seventh Outline Level</a:t>
            </a:r>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 name="CustomShape 1"/>
          <p:cNvSpPr/>
          <p:nvPr/>
        </p:nvSpPr>
        <p:spPr>
          <a:xfrm>
            <a:off x="146160" y="139680"/>
            <a:ext cx="11898360" cy="6580440"/>
          </a:xfrm>
          <a:prstGeom prst="rect">
            <a:avLst/>
          </a:prstGeom>
          <a:noFill/>
          <a:ln w="38160" cap="rnd">
            <a:solidFill>
              <a:srgbClr val="00B0F0"/>
            </a:solidFill>
            <a:custDash>
              <a:ds d="0" sp="0"/>
            </a:custDash>
            <a:miter/>
          </a:ln>
        </p:spPr>
      </p:sp>
      <p:sp>
        <p:nvSpPr>
          <p:cNvPr id="120" name="PlaceHolder 2"/>
          <p:cNvSpPr>
            <a:spLocks noGrp="1"/>
          </p:cNvSpPr>
          <p:nvPr>
            <p:ph type="title"/>
          </p:nvPr>
        </p:nvSpPr>
        <p:spPr>
          <a:xfrm>
            <a:off x="838080" y="365040"/>
            <a:ext cx="10514160" cy="1325160"/>
          </a:xfrm>
          <a:prstGeom prst="rect">
            <a:avLst/>
          </a:prstGeom>
        </p:spPr>
        <p:txBody>
          <a:bodyPr wrap="none" lIns="0" tIns="0" rIns="0" bIns="0" anchor="ctr"/>
          <a:lstStyle/>
          <a:p>
            <a:r>
              <a:rPr lang="bg-BG"/>
              <a:t>Click to edit the title text format</a:t>
            </a:r>
            <a:endParaRPr/>
          </a:p>
        </p:txBody>
      </p:sp>
      <p:sp>
        <p:nvSpPr>
          <p:cNvPr id="121" name="PlaceHolder 3"/>
          <p:cNvSpPr>
            <a:spLocks noGrp="1"/>
          </p:cNvSpPr>
          <p:nvPr>
            <p:ph type="body"/>
          </p:nvPr>
        </p:nvSpPr>
        <p:spPr>
          <a:xfrm>
            <a:off x="838080" y="1825560"/>
            <a:ext cx="600840" cy="4349880"/>
          </a:xfrm>
          <a:prstGeom prst="rect">
            <a:avLst/>
          </a:prstGeom>
        </p:spPr>
        <p:txBody>
          <a:bodyPr wrap="none" lIns="0" tIns="0" rIns="0" bIns="0" anchor="ctr"/>
          <a:lstStyle/>
          <a:p>
            <a:pPr>
              <a:buSzPct val="25000"/>
              <a:buFont typeface="StarSymbol"/>
              <a:buChar char=""/>
            </a:pPr>
            <a:r>
              <a:rPr lang="bg-BG"/>
              <a:t>Click to edit the outline text format</a:t>
            </a:r>
            <a:endParaRPr/>
          </a:p>
          <a:p>
            <a:pPr lvl="1">
              <a:buSzPct val="25000"/>
              <a:buFont typeface="StarSymbol"/>
              <a:buChar char=""/>
            </a:pPr>
            <a:r>
              <a:rPr lang="bg-BG"/>
              <a:t>Second Outline Level</a:t>
            </a:r>
            <a:endParaRPr/>
          </a:p>
          <a:p>
            <a:pPr lvl="2">
              <a:buSzPct val="25000"/>
              <a:buFont typeface="StarSymbol"/>
              <a:buChar char=""/>
            </a:pPr>
            <a:r>
              <a:rPr lang="bg-BG"/>
              <a:t>Third Outline Level</a:t>
            </a:r>
            <a:endParaRPr/>
          </a:p>
          <a:p>
            <a:pPr lvl="3">
              <a:buSzPct val="25000"/>
              <a:buFont typeface="StarSymbol"/>
              <a:buChar char=""/>
            </a:pPr>
            <a:r>
              <a:rPr lang="bg-BG"/>
              <a:t>Fourth Outline Level</a:t>
            </a:r>
            <a:endParaRPr/>
          </a:p>
          <a:p>
            <a:pPr lvl="4">
              <a:buSzPct val="25000"/>
              <a:buFont typeface="StarSymbol"/>
              <a:buChar char=""/>
            </a:pPr>
            <a:r>
              <a:rPr lang="bg-BG"/>
              <a:t>Fifth Outline Level</a:t>
            </a:r>
            <a:endParaRPr/>
          </a:p>
          <a:p>
            <a:pPr lvl="5">
              <a:buSzPct val="25000"/>
              <a:buFont typeface="StarSymbol"/>
              <a:buChar char=""/>
            </a:pPr>
            <a:r>
              <a:rPr lang="bg-BG"/>
              <a:t>Sixth Outline Level</a:t>
            </a:r>
            <a:endParaRPr/>
          </a:p>
          <a:p>
            <a:pPr lvl="6">
              <a:buSzPct val="25000"/>
              <a:buFont typeface="StarSymbol"/>
              <a:buChar char=""/>
            </a:pPr>
            <a:r>
              <a:rPr lang="bg-BG"/>
              <a:t>Seventh Outline Level</a:t>
            </a:r>
            <a:endParaRPr/>
          </a:p>
        </p:txBody>
      </p:sp>
      <p:sp>
        <p:nvSpPr>
          <p:cNvPr id="122" name="PlaceHolder 4"/>
          <p:cNvSpPr>
            <a:spLocks noGrp="1"/>
          </p:cNvSpPr>
          <p:nvPr>
            <p:ph type="body"/>
          </p:nvPr>
        </p:nvSpPr>
        <p:spPr>
          <a:xfrm>
            <a:off x="1469520" y="1825560"/>
            <a:ext cx="600840" cy="4349880"/>
          </a:xfrm>
          <a:prstGeom prst="rect">
            <a:avLst/>
          </a:prstGeom>
        </p:spPr>
        <p:txBody>
          <a:bodyPr wrap="none" lIns="0" tIns="0" rIns="0" bIns="0" anchor="ctr"/>
          <a:lstStyle/>
          <a:p>
            <a:pPr>
              <a:buSzPct val="25000"/>
              <a:buFont typeface="StarSymbol"/>
              <a:buChar char=""/>
            </a:pPr>
            <a:r>
              <a:rPr lang="bg-BG"/>
              <a:t>Click to edit the outline text format</a:t>
            </a:r>
            <a:endParaRPr/>
          </a:p>
          <a:p>
            <a:pPr lvl="1">
              <a:buSzPct val="25000"/>
              <a:buFont typeface="StarSymbol"/>
              <a:buChar char=""/>
            </a:pPr>
            <a:r>
              <a:rPr lang="bg-BG"/>
              <a:t>Second Outline Level</a:t>
            </a:r>
            <a:endParaRPr/>
          </a:p>
          <a:p>
            <a:pPr lvl="2">
              <a:buSzPct val="25000"/>
              <a:buFont typeface="StarSymbol"/>
              <a:buChar char=""/>
            </a:pPr>
            <a:r>
              <a:rPr lang="bg-BG"/>
              <a:t>Third Outline Level</a:t>
            </a:r>
            <a:endParaRPr/>
          </a:p>
          <a:p>
            <a:pPr lvl="3">
              <a:buSzPct val="25000"/>
              <a:buFont typeface="StarSymbol"/>
              <a:buChar char=""/>
            </a:pPr>
            <a:r>
              <a:rPr lang="bg-BG"/>
              <a:t>Fourth Outline Level</a:t>
            </a:r>
            <a:endParaRPr/>
          </a:p>
          <a:p>
            <a:pPr lvl="4">
              <a:buSzPct val="25000"/>
              <a:buFont typeface="StarSymbol"/>
              <a:buChar char=""/>
            </a:pPr>
            <a:r>
              <a:rPr lang="bg-BG"/>
              <a:t>Fifth Outline Level</a:t>
            </a:r>
            <a:endParaRPr/>
          </a:p>
          <a:p>
            <a:pPr lvl="5">
              <a:buSzPct val="25000"/>
              <a:buFont typeface="StarSymbol"/>
              <a:buChar char=""/>
            </a:pPr>
            <a:r>
              <a:rPr lang="bg-BG"/>
              <a:t>Sixth Outline Level</a:t>
            </a:r>
            <a:endParaRPr/>
          </a:p>
          <a:p>
            <a:pPr lvl="6">
              <a:buSzPct val="25000"/>
              <a:buFont typeface="StarSymbol"/>
              <a:buChar char=""/>
            </a:pPr>
            <a:r>
              <a:rPr lang="bg-BG"/>
              <a:t>Seventh Outline Level</a:t>
            </a:r>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2.sv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hyperlink" Target="http://www.edf-feph.org/" TargetMode="External"/><Relationship Id="rId2" Type="http://schemas.openxmlformats.org/officeDocument/2006/relationships/notesSlide" Target="../notesSlides/notesSlide28.xml"/><Relationship Id="rId1" Type="http://schemas.openxmlformats.org/officeDocument/2006/relationships/slideLayout" Target="../slideLayouts/slideLayout41.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29182" y="721895"/>
            <a:ext cx="6132890" cy="2793049"/>
          </a:xfrm>
        </p:spPr>
        <p:txBody>
          <a:bodyPr>
            <a:noAutofit/>
          </a:bodyPr>
          <a:lstStyle/>
          <a:p>
            <a:pPr algn="l"/>
            <a:r>
              <a:rPr lang="ru-RU" sz="4000" dirty="0" err="1"/>
              <a:t>Въведение</a:t>
            </a:r>
            <a:r>
              <a:rPr lang="ru-RU" sz="4000" dirty="0"/>
              <a:t> </a:t>
            </a:r>
            <a:r>
              <a:rPr lang="ru-RU" sz="4000" dirty="0" smtClean="0"/>
              <a:t>в</a:t>
            </a:r>
            <a:r>
              <a:rPr lang="en-US" sz="4000" dirty="0" smtClean="0"/>
              <a:t/>
            </a:r>
            <a:br>
              <a:rPr lang="en-US" sz="4000" dirty="0" smtClean="0"/>
            </a:br>
            <a:r>
              <a:rPr lang="ru-RU" sz="4000" dirty="0" err="1" smtClean="0"/>
              <a:t>стратегическите</a:t>
            </a:r>
            <a:r>
              <a:rPr lang="ru-RU" sz="4000" dirty="0" smtClean="0"/>
              <a:t> </a:t>
            </a:r>
            <a:r>
              <a:rPr lang="en-US" sz="4000" dirty="0" smtClean="0"/>
              <a:t/>
            </a:r>
            <a:br>
              <a:rPr lang="en-US" sz="4000" dirty="0" smtClean="0"/>
            </a:br>
            <a:r>
              <a:rPr lang="ru-RU" sz="4000" dirty="0" err="1" smtClean="0"/>
              <a:t>комуникации</a:t>
            </a:r>
            <a:r>
              <a:rPr lang="ru-RU" sz="4000" dirty="0" smtClean="0"/>
              <a:t> </a:t>
            </a:r>
            <a:r>
              <a:rPr lang="en-US" sz="4000" dirty="0" smtClean="0"/>
              <a:t/>
            </a:r>
            <a:br>
              <a:rPr lang="en-US" sz="4000" dirty="0" smtClean="0"/>
            </a:br>
            <a:r>
              <a:rPr lang="ru-RU" sz="4000" dirty="0" smtClean="0"/>
              <a:t>за </a:t>
            </a:r>
            <a:r>
              <a:rPr lang="ru-RU" sz="4000" dirty="0" err="1"/>
              <a:t>организациите</a:t>
            </a:r>
            <a:r>
              <a:rPr lang="ru-RU" sz="4000" dirty="0"/>
              <a:t> </a:t>
            </a:r>
            <a:r>
              <a:rPr lang="en-US" sz="4000" dirty="0" smtClean="0"/>
              <a:t/>
            </a:r>
            <a:br>
              <a:rPr lang="en-US" sz="4000" dirty="0" smtClean="0"/>
            </a:br>
            <a:r>
              <a:rPr lang="ru-RU" sz="4000" dirty="0" smtClean="0"/>
              <a:t>на </a:t>
            </a:r>
            <a:r>
              <a:rPr lang="ru-RU" sz="4000" dirty="0" err="1"/>
              <a:t>хората</a:t>
            </a:r>
            <a:r>
              <a:rPr lang="ru-RU" sz="4000" dirty="0"/>
              <a:t> с </a:t>
            </a:r>
            <a:r>
              <a:rPr lang="ru-RU" sz="4000" dirty="0" err="1"/>
              <a:t>увреждания</a:t>
            </a:r>
            <a:endParaRPr lang="ru-RU" sz="4000" dirty="0"/>
          </a:p>
        </p:txBody>
      </p:sp>
      <p:sp>
        <p:nvSpPr>
          <p:cNvPr id="3" name="Subtitle 2"/>
          <p:cNvSpPr>
            <a:spLocks noGrp="1"/>
          </p:cNvSpPr>
          <p:nvPr>
            <p:ph type="subTitle" idx="1"/>
          </p:nvPr>
        </p:nvSpPr>
        <p:spPr>
          <a:xfrm>
            <a:off x="5629182" y="3514944"/>
            <a:ext cx="6581274" cy="1010653"/>
          </a:xfrm>
        </p:spPr>
        <p:txBody>
          <a:bodyPr>
            <a:normAutofit/>
          </a:bodyPr>
          <a:lstStyle/>
          <a:p>
            <a:pPr algn="l">
              <a:lnSpc>
                <a:spcPct val="100000"/>
              </a:lnSpc>
            </a:pPr>
            <a:r>
              <a:rPr lang="en-US" sz="2200" dirty="0"/>
              <a:t/>
            </a:r>
            <a:br>
              <a:rPr lang="en-US" sz="2200" dirty="0"/>
            </a:br>
            <a:r>
              <a:rPr lang="en-US" sz="2200" dirty="0" smtClean="0"/>
              <a:t>19 </a:t>
            </a:r>
            <a:r>
              <a:rPr lang="bg-BG" sz="2200" dirty="0" smtClean="0"/>
              <a:t>Септември</a:t>
            </a:r>
            <a:r>
              <a:rPr lang="en-US" sz="2200" dirty="0" smtClean="0"/>
              <a:t>, </a:t>
            </a:r>
            <a:r>
              <a:rPr lang="en-US" sz="2200" dirty="0"/>
              <a:t>2022, 10:40 </a:t>
            </a:r>
            <a:r>
              <a:rPr lang="bg-BG" sz="2200" dirty="0" smtClean="0"/>
              <a:t>ч.</a:t>
            </a:r>
            <a:endParaRPr lang="en-US" sz="2200" dirty="0"/>
          </a:p>
        </p:txBody>
      </p:sp>
      <p:pic>
        <p:nvPicPr>
          <p:cNvPr id="4" name="Picture 3" descr="Shape&#10;&#10;Description automatically generated">
            <a:extLst>
              <a:ext uri="{FF2B5EF4-FFF2-40B4-BE49-F238E27FC236}">
                <a16:creationId xmlns:a16="http://schemas.microsoft.com/office/drawing/2014/main" id="{8DBF33F6-9E92-A2BB-07F6-E13F95D964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98" t="11448" r="3571" b="29068"/>
          <a:stretch/>
        </p:blipFill>
        <p:spPr bwMode="auto">
          <a:xfrm>
            <a:off x="529616" y="574515"/>
            <a:ext cx="4845904" cy="40576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31075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4400" b="1">
                <a:solidFill>
                  <a:srgbClr val="0070C0"/>
                </a:solidFill>
                <a:latin typeface="Verdana"/>
                <a:ea typeface="Verdana"/>
              </a:rPr>
              <a:t>Цели на обучението</a:t>
            </a:r>
            <a:endParaRPr/>
          </a:p>
        </p:txBody>
      </p:sp>
      <p:sp>
        <p:nvSpPr>
          <p:cNvPr id="166" name="CustomShape 2"/>
          <p:cNvSpPr/>
          <p:nvPr/>
        </p:nvSpPr>
        <p:spPr>
          <a:xfrm>
            <a:off x="838080" y="1825560"/>
            <a:ext cx="10514160" cy="4349880"/>
          </a:xfrm>
          <a:prstGeom prst="rect">
            <a:avLst/>
          </a:prstGeom>
          <a:noFill/>
          <a:ln>
            <a:noFill/>
          </a:ln>
        </p:spPr>
        <p:txBody>
          <a:bodyPr lIns="90000" tIns="45000" rIns="90000" bIns="45000"/>
          <a:lstStyle/>
          <a:p>
            <a:pPr>
              <a:lnSpc>
                <a:spcPct val="150000"/>
              </a:lnSpc>
            </a:pPr>
            <a:r>
              <a:rPr lang="bg-BG" sz="2800">
                <a:solidFill>
                  <a:srgbClr val="000000"/>
                </a:solidFill>
                <a:latin typeface="Verdana"/>
                <a:ea typeface="Verdana"/>
              </a:rPr>
              <a:t>1. Определяне на комуникационна стратегия за организации на хора с увреждания</a:t>
            </a:r>
            <a:endParaRPr/>
          </a:p>
          <a:p>
            <a:pPr>
              <a:lnSpc>
                <a:spcPct val="150000"/>
              </a:lnSpc>
            </a:pPr>
            <a:r>
              <a:rPr lang="bg-BG" sz="2800">
                <a:solidFill>
                  <a:srgbClr val="000000"/>
                </a:solidFill>
                <a:latin typeface="Verdana"/>
                <a:ea typeface="Verdana"/>
              </a:rPr>
              <a:t>2. Стъпки за създаване на комуникационна стратегия с фокус върху аудиториите, сегментиране</a:t>
            </a:r>
            <a:endParaRPr/>
          </a:p>
          <a:p>
            <a:pPr>
              <a:lnSpc>
                <a:spcPct val="150000"/>
              </a:lnSpc>
            </a:pPr>
            <a:r>
              <a:rPr lang="bg-BG" sz="2800">
                <a:solidFill>
                  <a:srgbClr val="000000"/>
                </a:solidFill>
                <a:latin typeface="Verdana"/>
                <a:ea typeface="Verdana"/>
              </a:rPr>
              <a:t>3. Стъпки за прилагане на комуникационна стратегия с фокус върху аудиториите и целеви послания</a:t>
            </a:r>
            <a:endParaRPr/>
          </a:p>
          <a:p>
            <a:pPr>
              <a:lnSpc>
                <a:spcPct val="150000"/>
              </a:lnSpc>
            </a:pPr>
            <a:r>
              <a:rPr lang="bg-BG" sz="2800">
                <a:solidFill>
                  <a:srgbClr val="000000"/>
                </a:solidFill>
                <a:latin typeface="Verdana"/>
                <a:ea typeface="Verdana"/>
              </a:rPr>
              <a:t>4. Обмяна на опит между организациите</a:t>
            </a:r>
            <a:endParaRPr/>
          </a:p>
          <a:p>
            <a:pPr>
              <a:lnSpc>
                <a:spcPct val="15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CustomShape 1"/>
          <p:cNvSpPr/>
          <p:nvPr/>
        </p:nvSpPr>
        <p:spPr>
          <a:xfrm>
            <a:off x="0" y="0"/>
            <a:ext cx="12869640" cy="7035840"/>
          </a:xfrm>
          <a:prstGeom prst="rect">
            <a:avLst/>
          </a:prstGeom>
          <a:solidFill>
            <a:srgbClr val="4472C4"/>
          </a:solidFill>
          <a:ln w="12600">
            <a:solidFill>
              <a:srgbClr val="325490"/>
            </a:solidFill>
            <a:miter/>
          </a:ln>
        </p:spPr>
      </p:sp>
      <p:sp>
        <p:nvSpPr>
          <p:cNvPr id="168" name="CustomShape 2"/>
          <p:cNvSpPr/>
          <p:nvPr/>
        </p:nvSpPr>
        <p:spPr>
          <a:xfrm>
            <a:off x="1523880" y="1442520"/>
            <a:ext cx="11345760" cy="3971520"/>
          </a:xfrm>
          <a:prstGeom prst="rect">
            <a:avLst/>
          </a:prstGeom>
          <a:noFill/>
          <a:ln>
            <a:noFill/>
          </a:ln>
        </p:spPr>
        <p:txBody>
          <a:bodyPr lIns="90000" tIns="45000" rIns="90000" bIns="45000" anchor="b"/>
          <a:lstStyle/>
          <a:p>
            <a:pPr>
              <a:lnSpc>
                <a:spcPct val="100000"/>
              </a:lnSpc>
            </a:pPr>
            <a:r>
              <a:rPr lang="bg-BG" sz="7200" b="1">
                <a:solidFill>
                  <a:srgbClr val="FFFFFF"/>
                </a:solidFill>
                <a:latin typeface="Verdana"/>
                <a:ea typeface="Verdana"/>
              </a:rPr>
              <a:t>Какво е  комуникационна стратегия? </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4400" b="1">
                <a:solidFill>
                  <a:srgbClr val="0070C0"/>
                </a:solidFill>
                <a:latin typeface="Verdana"/>
                <a:ea typeface="Verdana"/>
              </a:rPr>
              <a:t>Какво е </a:t>
            </a:r>
            <a:r>
              <a:rPr lang="bg-BG" sz="4400" b="1">
                <a:solidFill>
                  <a:srgbClr val="FF0000"/>
                </a:solidFill>
                <a:latin typeface="Verdana"/>
                <a:ea typeface="Verdana"/>
              </a:rPr>
              <a:t>за Вас</a:t>
            </a:r>
            <a:r>
              <a:rPr lang="bg-BG" sz="4400" b="1">
                <a:solidFill>
                  <a:srgbClr val="0070C0"/>
                </a:solidFill>
                <a:latin typeface="Verdana"/>
                <a:ea typeface="Verdana"/>
              </a:rPr>
              <a:t> </a:t>
            </a:r>
            <a:endParaRPr/>
          </a:p>
          <a:p>
            <a:pPr>
              <a:lnSpc>
                <a:spcPct val="100000"/>
              </a:lnSpc>
            </a:pPr>
            <a:r>
              <a:rPr lang="bg-BG" sz="4400" b="1">
                <a:solidFill>
                  <a:srgbClr val="0070C0"/>
                </a:solidFill>
                <a:latin typeface="Verdana"/>
                <a:ea typeface="Verdana"/>
              </a:rPr>
              <a:t>Комуникационна стратегия? </a:t>
            </a:r>
            <a:endParaRPr/>
          </a:p>
        </p:txBody>
      </p:sp>
      <p:sp>
        <p:nvSpPr>
          <p:cNvPr id="170" name="CustomShape 2"/>
          <p:cNvSpPr/>
          <p:nvPr/>
        </p:nvSpPr>
        <p:spPr>
          <a:xfrm>
            <a:off x="838080" y="1825560"/>
            <a:ext cx="10514160" cy="4349880"/>
          </a:xfrm>
          <a:prstGeom prst="rect">
            <a:avLst/>
          </a:prstGeom>
          <a:noFill/>
          <a:ln>
            <a:noFill/>
          </a:ln>
        </p:spPr>
        <p:txBody>
          <a:bodyPr lIns="90000" tIns="45000" rIns="90000" bIns="45000"/>
          <a:lstStyle/>
          <a:p>
            <a:pPr>
              <a:lnSpc>
                <a:spcPct val="100000"/>
              </a:lnSpc>
            </a:pPr>
            <a:r>
              <a:rPr lang="bg-BG" sz="2800">
                <a:solidFill>
                  <a:srgbClr val="000000"/>
                </a:solidFill>
                <a:latin typeface="Verdana"/>
                <a:ea typeface="Verdana"/>
              </a:rPr>
              <a:t>Ключови думи/идеи на участниците:</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4400" b="1">
                <a:solidFill>
                  <a:srgbClr val="0070C0"/>
                </a:solidFill>
                <a:latin typeface="Verdana"/>
                <a:ea typeface="Verdana"/>
              </a:rPr>
              <a:t>Общо определение на  комуникационна стратегия</a:t>
            </a:r>
            <a:endParaRPr/>
          </a:p>
        </p:txBody>
      </p:sp>
      <p:sp>
        <p:nvSpPr>
          <p:cNvPr id="172" name="CustomShape 2"/>
          <p:cNvSpPr/>
          <p:nvPr/>
        </p:nvSpPr>
        <p:spPr>
          <a:xfrm>
            <a:off x="838080" y="1825560"/>
            <a:ext cx="10855080" cy="4349880"/>
          </a:xfrm>
          <a:prstGeom prst="rect">
            <a:avLst/>
          </a:prstGeom>
          <a:noFill/>
          <a:ln>
            <a:noFill/>
          </a:ln>
        </p:spPr>
        <p:txBody>
          <a:bodyPr lIns="90000" tIns="45000" rIns="90000" bIns="45000"/>
          <a:lstStyle/>
          <a:p>
            <a:pPr>
              <a:lnSpc>
                <a:spcPct val="100000"/>
              </a:lnSpc>
            </a:pPr>
            <a:r>
              <a:rPr lang="bg-BG" sz="2800" dirty="0">
                <a:solidFill>
                  <a:srgbClr val="000000"/>
                </a:solidFill>
                <a:latin typeface="Verdana"/>
                <a:ea typeface="Verdana"/>
              </a:rPr>
              <a:t>Трябва да Ви помогне да отговорите на 6 основни въпроса:</a:t>
            </a:r>
            <a:endParaRPr dirty="0"/>
          </a:p>
          <a:p>
            <a:pPr>
              <a:lnSpc>
                <a:spcPct val="100000"/>
              </a:lnSpc>
              <a:buFont typeface="Calibri Light"/>
              <a:buAutoNum type="arabicPeriod"/>
            </a:pPr>
            <a:r>
              <a:rPr lang="bg-BG" sz="2800" dirty="0" smtClean="0">
                <a:solidFill>
                  <a:srgbClr val="000000"/>
                </a:solidFill>
                <a:latin typeface="Verdana"/>
                <a:ea typeface="Verdana"/>
              </a:rPr>
              <a:t> Кой </a:t>
            </a:r>
            <a:r>
              <a:rPr lang="bg-BG" sz="2800" dirty="0">
                <a:solidFill>
                  <a:srgbClr val="000000"/>
                </a:solidFill>
                <a:latin typeface="Verdana"/>
                <a:ea typeface="Verdana"/>
              </a:rPr>
              <a:t>говори и как?</a:t>
            </a:r>
            <a:endParaRPr dirty="0"/>
          </a:p>
          <a:p>
            <a:pPr>
              <a:lnSpc>
                <a:spcPct val="100000"/>
              </a:lnSpc>
              <a:buFont typeface="Calibri Light"/>
              <a:buAutoNum type="arabicPeriod"/>
            </a:pPr>
            <a:r>
              <a:rPr lang="bg-BG" sz="2800" dirty="0">
                <a:solidFill>
                  <a:srgbClr val="000000"/>
                </a:solidFill>
                <a:latin typeface="Verdana"/>
                <a:ea typeface="Verdana"/>
              </a:rPr>
              <a:t> Какви са посланията?</a:t>
            </a:r>
            <a:endParaRPr dirty="0"/>
          </a:p>
          <a:p>
            <a:pPr>
              <a:lnSpc>
                <a:spcPct val="100000"/>
              </a:lnSpc>
              <a:buFont typeface="Calibri Light"/>
              <a:buAutoNum type="arabicPeriod"/>
            </a:pPr>
            <a:r>
              <a:rPr lang="bg-BG" sz="2800" dirty="0">
                <a:solidFill>
                  <a:srgbClr val="000000"/>
                </a:solidFill>
                <a:latin typeface="Verdana"/>
                <a:ea typeface="Verdana"/>
              </a:rPr>
              <a:t> Коя е аудиторията? Къде да я намерим? Как да взаимодействаме с нея?</a:t>
            </a:r>
            <a:endParaRPr dirty="0"/>
          </a:p>
          <a:p>
            <a:pPr>
              <a:lnSpc>
                <a:spcPct val="100000"/>
              </a:lnSpc>
              <a:buFont typeface="Calibri Light"/>
              <a:buAutoNum type="arabicPeriod"/>
            </a:pPr>
            <a:r>
              <a:rPr lang="bg-BG" sz="2800" dirty="0" smtClean="0">
                <a:solidFill>
                  <a:srgbClr val="000000"/>
                </a:solidFill>
                <a:latin typeface="Verdana"/>
                <a:ea typeface="Verdana"/>
              </a:rPr>
              <a:t> Какво </a:t>
            </a:r>
            <a:r>
              <a:rPr lang="bg-BG" sz="2800" dirty="0">
                <a:solidFill>
                  <a:srgbClr val="000000"/>
                </a:solidFill>
                <a:latin typeface="Verdana"/>
                <a:ea typeface="Verdana"/>
              </a:rPr>
              <a:t>искам да постигна?</a:t>
            </a:r>
            <a:endParaRPr dirty="0"/>
          </a:p>
          <a:p>
            <a:pPr>
              <a:lnSpc>
                <a:spcPct val="100000"/>
              </a:lnSpc>
              <a:buFont typeface="Calibri Light"/>
              <a:buAutoNum type="arabicPeriod"/>
            </a:pPr>
            <a:r>
              <a:rPr lang="bg-BG" sz="2800" dirty="0" smtClean="0">
                <a:solidFill>
                  <a:srgbClr val="000000"/>
                </a:solidFill>
                <a:latin typeface="Verdana"/>
                <a:ea typeface="Verdana"/>
              </a:rPr>
              <a:t> Какви </a:t>
            </a:r>
            <a:r>
              <a:rPr lang="bg-BG" sz="2800" dirty="0">
                <a:solidFill>
                  <a:srgbClr val="000000"/>
                </a:solidFill>
                <a:latin typeface="Verdana"/>
                <a:ea typeface="Verdana"/>
              </a:rPr>
              <a:t>са и </a:t>
            </a:r>
            <a:r>
              <a:rPr lang="bg-BG" sz="2800" dirty="0" smtClean="0">
                <a:solidFill>
                  <a:srgbClr val="000000"/>
                </a:solidFill>
                <a:latin typeface="Verdana"/>
                <a:ea typeface="Verdana"/>
              </a:rPr>
              <a:t>кога са </a:t>
            </a:r>
            <a:r>
              <a:rPr lang="bg-BG" sz="2800" dirty="0">
                <a:solidFill>
                  <a:srgbClr val="000000"/>
                </a:solidFill>
                <a:latin typeface="Verdana"/>
                <a:ea typeface="Verdana"/>
              </a:rPr>
              <a:t>планирани предвидените комуникационни дейности?</a:t>
            </a:r>
            <a:endParaRPr dirty="0"/>
          </a:p>
          <a:p>
            <a:pPr>
              <a:lnSpc>
                <a:spcPct val="100000"/>
              </a:lnSpc>
              <a:buFont typeface="Calibri Light"/>
              <a:buAutoNum type="arabicPeriod"/>
            </a:pPr>
            <a:r>
              <a:rPr lang="bg-BG" sz="2800" dirty="0">
                <a:solidFill>
                  <a:srgbClr val="000000"/>
                </a:solidFill>
                <a:latin typeface="Verdana"/>
                <a:ea typeface="Verdana"/>
              </a:rPr>
              <a:t> Какви ресурси имам на разположение?</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4400" b="1">
                <a:solidFill>
                  <a:srgbClr val="0070C0"/>
                </a:solidFill>
                <a:latin typeface="Verdana"/>
                <a:ea typeface="Verdana"/>
              </a:rPr>
              <a:t>Общо определение на комуникационна стратегия </a:t>
            </a:r>
            <a:endParaRPr/>
          </a:p>
        </p:txBody>
      </p:sp>
      <p:sp>
        <p:nvSpPr>
          <p:cNvPr id="174" name="CustomShape 2"/>
          <p:cNvSpPr/>
          <p:nvPr/>
        </p:nvSpPr>
        <p:spPr>
          <a:xfrm>
            <a:off x="2871720" y="2009160"/>
            <a:ext cx="9130320" cy="4377960"/>
          </a:xfrm>
          <a:prstGeom prst="rect">
            <a:avLst/>
          </a:prstGeom>
          <a:noFill/>
          <a:ln>
            <a:noFill/>
          </a:ln>
        </p:spPr>
        <p:txBody>
          <a:bodyPr lIns="90000" tIns="45000" rIns="90000" bIns="45000"/>
          <a:lstStyle/>
          <a:p>
            <a:pPr>
              <a:lnSpc>
                <a:spcPct val="150000"/>
              </a:lnSpc>
              <a:spcBef>
                <a:spcPts val="600"/>
              </a:spcBef>
              <a:spcAft>
                <a:spcPts val="600"/>
              </a:spcAft>
            </a:pPr>
            <a:r>
              <a:rPr lang="bg-BG" sz="3600" dirty="0">
                <a:solidFill>
                  <a:srgbClr val="000000"/>
                </a:solidFill>
                <a:latin typeface="Verdana"/>
                <a:ea typeface="Verdana"/>
              </a:rPr>
              <a:t>Комуникационната стратегия Ви помага да мислите </a:t>
            </a:r>
            <a:r>
              <a:rPr lang="bg-BG" sz="3600" b="1" dirty="0" smtClean="0">
                <a:solidFill>
                  <a:srgbClr val="000000"/>
                </a:solidFill>
                <a:latin typeface="Verdana"/>
                <a:ea typeface="Verdana"/>
              </a:rPr>
              <a:t>какво </a:t>
            </a:r>
            <a:r>
              <a:rPr lang="bg-BG" sz="3600" b="1" dirty="0">
                <a:solidFill>
                  <a:srgbClr val="000000"/>
                </a:solidFill>
                <a:latin typeface="Verdana"/>
                <a:ea typeface="Verdana"/>
              </a:rPr>
              <a:t>искате </a:t>
            </a:r>
            <a:r>
              <a:rPr lang="bg-BG" sz="3600" b="1" dirty="0" smtClean="0">
                <a:solidFill>
                  <a:srgbClr val="000000"/>
                </a:solidFill>
                <a:latin typeface="Verdana"/>
                <a:ea typeface="Verdana"/>
              </a:rPr>
              <a:t> да </a:t>
            </a:r>
            <a:r>
              <a:rPr lang="bg-BG" sz="3600" b="1" dirty="0">
                <a:solidFill>
                  <a:srgbClr val="000000"/>
                </a:solidFill>
                <a:latin typeface="Verdana"/>
                <a:ea typeface="Verdana"/>
              </a:rPr>
              <a:t>кажете, на кого го казвате</a:t>
            </a:r>
            <a:r>
              <a:rPr lang="bg-BG" sz="3600" b="1" dirty="0" smtClean="0">
                <a:solidFill>
                  <a:srgbClr val="000000"/>
                </a:solidFill>
                <a:latin typeface="Verdana"/>
                <a:ea typeface="Verdana"/>
              </a:rPr>
              <a:t>, какво </a:t>
            </a:r>
            <a:r>
              <a:rPr lang="bg-BG" sz="3600" b="1" dirty="0">
                <a:solidFill>
                  <a:srgbClr val="000000"/>
                </a:solidFill>
                <a:latin typeface="Verdana"/>
                <a:ea typeface="Verdana"/>
              </a:rPr>
              <a:t>искате да направят с информацията. </a:t>
            </a:r>
            <a:endParaRPr dirty="0"/>
          </a:p>
        </p:txBody>
      </p:sp>
      <p:pic>
        <p:nvPicPr>
          <p:cNvPr id="175" name="Graphic 6"/>
          <p:cNvPicPr/>
          <p:nvPr/>
        </p:nvPicPr>
        <p:blipFill>
          <a:blip r:embed="rId3"/>
          <a:stretch>
            <a:fillRect/>
          </a:stretch>
        </p:blipFill>
        <p:spPr>
          <a:xfrm>
            <a:off x="-1313640" y="2644560"/>
            <a:ext cx="4302000" cy="4371120"/>
          </a:xfrm>
          <a:prstGeom prst="rect">
            <a:avLst/>
          </a:prstGeom>
          <a:ln>
            <a:noFill/>
          </a:ln>
        </p:spPr>
      </p:pic>
      <p:pic>
        <p:nvPicPr>
          <p:cNvPr id="177" name="Graphic 11"/>
          <p:cNvPicPr/>
          <p:nvPr/>
        </p:nvPicPr>
        <p:blipFill>
          <a:blip r:embed="rId4"/>
          <a:stretch>
            <a:fillRect/>
          </a:stretch>
        </p:blipFill>
        <p:spPr>
          <a:xfrm>
            <a:off x="2075400" y="1909440"/>
            <a:ext cx="912960" cy="912960"/>
          </a:xfrm>
          <a:prstGeom prst="rect">
            <a:avLst/>
          </a:prstGeom>
          <a:ln>
            <a:noFill/>
          </a:ln>
        </p:spPr>
      </p:pic>
      <p:pic>
        <p:nvPicPr>
          <p:cNvPr id="7" name="Graphic 8" descr="Open quotation mark outline">
            <a:extLst>
              <a:ext uri="{FF2B5EF4-FFF2-40B4-BE49-F238E27FC236}">
                <a16:creationId xmlns:a16="http://schemas.microsoft.com/office/drawing/2014/main" id="{1203C7D7-55FB-852A-A2F1-C5E368CD788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flipH="1">
            <a:off x="7039538" y="5210982"/>
            <a:ext cx="914400" cy="914400"/>
          </a:xfrm>
          <a:prstGeom prst="rect">
            <a:avLst/>
          </a:prstGeom>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CustomShape 1"/>
          <p:cNvSpPr/>
          <p:nvPr/>
        </p:nvSpPr>
        <p:spPr>
          <a:xfrm>
            <a:off x="377640" y="0"/>
            <a:ext cx="12869640" cy="7035840"/>
          </a:xfrm>
          <a:prstGeom prst="rect">
            <a:avLst/>
          </a:prstGeom>
          <a:solidFill>
            <a:srgbClr val="4472C4"/>
          </a:solidFill>
          <a:ln w="12600">
            <a:solidFill>
              <a:srgbClr val="325490"/>
            </a:solidFill>
            <a:miter/>
          </a:ln>
        </p:spPr>
      </p:sp>
      <p:sp>
        <p:nvSpPr>
          <p:cNvPr id="179" name="CustomShape 2"/>
          <p:cNvSpPr/>
          <p:nvPr/>
        </p:nvSpPr>
        <p:spPr>
          <a:xfrm rot="21576000">
            <a:off x="1532932" y="3256156"/>
            <a:ext cx="10803387" cy="2922975"/>
          </a:xfrm>
          <a:prstGeom prst="rect">
            <a:avLst/>
          </a:prstGeom>
          <a:noFill/>
          <a:ln>
            <a:noFill/>
          </a:ln>
        </p:spPr>
        <p:txBody>
          <a:bodyPr lIns="90000" tIns="45000" rIns="90000" bIns="45000" anchor="b"/>
          <a:lstStyle/>
          <a:p>
            <a:pPr>
              <a:lnSpc>
                <a:spcPct val="100000"/>
              </a:lnSpc>
            </a:pPr>
            <a:r>
              <a:rPr lang="bg-BG" sz="7200" b="1" dirty="0">
                <a:solidFill>
                  <a:srgbClr val="FFFFFF"/>
                </a:solidFill>
                <a:latin typeface="Verdana"/>
                <a:ea typeface="Verdana"/>
              </a:rPr>
              <a:t>Стъпки </a:t>
            </a:r>
            <a:r>
              <a:rPr lang="bg-BG" sz="7200" b="1" dirty="0" smtClean="0">
                <a:solidFill>
                  <a:srgbClr val="FFFFFF"/>
                </a:solidFill>
                <a:latin typeface="Verdana"/>
                <a:ea typeface="Verdana"/>
              </a:rPr>
              <a:t>за  създаване на </a:t>
            </a:r>
            <a:r>
              <a:rPr lang="bg-BG" sz="7200" b="1" dirty="0">
                <a:solidFill>
                  <a:srgbClr val="FFFFFF"/>
                </a:solidFill>
                <a:latin typeface="Verdana"/>
                <a:ea typeface="Verdana"/>
              </a:rPr>
              <a:t>Ваша собствена </a:t>
            </a:r>
            <a:r>
              <a:rPr lang="bg-BG" sz="7200" b="1" dirty="0" smtClean="0">
                <a:solidFill>
                  <a:srgbClr val="FFFFFF"/>
                </a:solidFill>
                <a:latin typeface="Verdana"/>
                <a:ea typeface="Verdana"/>
              </a:rPr>
              <a:t>комуникационна </a:t>
            </a:r>
            <a:r>
              <a:rPr lang="bg-BG" sz="7200" b="1" dirty="0">
                <a:solidFill>
                  <a:srgbClr val="FFFFFF"/>
                </a:solidFill>
                <a:latin typeface="Verdana"/>
                <a:ea typeface="Verdana"/>
              </a:rPr>
              <a:t>стратегия</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4400" b="1" dirty="0">
                <a:solidFill>
                  <a:srgbClr val="0070C0"/>
                </a:solidFill>
                <a:latin typeface="Verdana"/>
                <a:ea typeface="Verdana"/>
              </a:rPr>
              <a:t>Стъпка 1: </a:t>
            </a:r>
            <a:r>
              <a:rPr lang="bg-BG" sz="4400" b="1" dirty="0" smtClean="0">
                <a:solidFill>
                  <a:srgbClr val="0070C0"/>
                </a:solidFill>
                <a:latin typeface="Verdana"/>
                <a:ea typeface="Verdana"/>
              </a:rPr>
              <a:t>Определете </a:t>
            </a:r>
            <a:r>
              <a:rPr lang="bg-BG" sz="4400" b="1" dirty="0">
                <a:solidFill>
                  <a:srgbClr val="0070C0"/>
                </a:solidFill>
                <a:latin typeface="Verdana"/>
                <a:ea typeface="Verdana"/>
              </a:rPr>
              <a:t>и намерете Вашата аудитория</a:t>
            </a:r>
            <a:endParaRPr dirty="0"/>
          </a:p>
        </p:txBody>
      </p:sp>
      <p:sp>
        <p:nvSpPr>
          <p:cNvPr id="181" name="CustomShape 2"/>
          <p:cNvSpPr/>
          <p:nvPr/>
        </p:nvSpPr>
        <p:spPr>
          <a:xfrm>
            <a:off x="838080" y="2129760"/>
            <a:ext cx="10514160" cy="4045680"/>
          </a:xfrm>
          <a:prstGeom prst="rect">
            <a:avLst/>
          </a:prstGeom>
          <a:noFill/>
          <a:ln>
            <a:noFill/>
          </a:ln>
        </p:spPr>
        <p:txBody>
          <a:bodyPr lIns="90000" tIns="45000" rIns="90000" bIns="45000"/>
          <a:lstStyle/>
          <a:p>
            <a:pPr>
              <a:lnSpc>
                <a:spcPct val="100000"/>
              </a:lnSpc>
            </a:pPr>
            <a:r>
              <a:rPr lang="bg-BG" sz="2800" dirty="0">
                <a:solidFill>
                  <a:srgbClr val="000000"/>
                </a:solidFill>
                <a:latin typeface="Verdana"/>
                <a:ea typeface="Verdana"/>
              </a:rPr>
              <a:t>Какво е аудитория?</a:t>
            </a:r>
            <a:endParaRPr dirty="0"/>
          </a:p>
          <a:p>
            <a:pPr lvl="1">
              <a:lnSpc>
                <a:spcPct val="100000"/>
              </a:lnSpc>
              <a:buFont typeface="Arial"/>
              <a:buChar char="•"/>
            </a:pPr>
            <a:r>
              <a:rPr lang="bg-BG" sz="2800" dirty="0" smtClean="0">
                <a:solidFill>
                  <a:srgbClr val="000000"/>
                </a:solidFill>
                <a:latin typeface="Verdana"/>
                <a:ea typeface="Verdana"/>
              </a:rPr>
              <a:t>  Хора</a:t>
            </a:r>
            <a:r>
              <a:rPr lang="bg-BG" sz="2800" dirty="0">
                <a:solidFill>
                  <a:srgbClr val="000000"/>
                </a:solidFill>
                <a:latin typeface="Verdana"/>
                <a:ea typeface="Verdana"/>
              </a:rPr>
              <a:t>, които искате да убедите</a:t>
            </a:r>
            <a:endParaRPr dirty="0"/>
          </a:p>
          <a:p>
            <a:pPr lvl="1">
              <a:lnSpc>
                <a:spcPct val="100000"/>
              </a:lnSpc>
              <a:buFont typeface="Arial"/>
              <a:buChar char="•"/>
            </a:pPr>
            <a:r>
              <a:rPr lang="bg-BG" sz="2800" dirty="0" smtClean="0">
                <a:solidFill>
                  <a:srgbClr val="000000"/>
                </a:solidFill>
                <a:latin typeface="Verdana"/>
                <a:ea typeface="Verdana"/>
              </a:rPr>
              <a:t>  Хора</a:t>
            </a:r>
            <a:r>
              <a:rPr lang="bg-BG" sz="2800" dirty="0">
                <a:solidFill>
                  <a:srgbClr val="000000"/>
                </a:solidFill>
                <a:latin typeface="Verdana"/>
                <a:ea typeface="Verdana"/>
              </a:rPr>
              <a:t>, заинтересовани от това, което правите</a:t>
            </a:r>
            <a:endParaRPr dirty="0"/>
          </a:p>
        </p:txBody>
      </p:sp>
      <p:pic>
        <p:nvPicPr>
          <p:cNvPr id="182" name="Picture 2"/>
          <p:cNvPicPr/>
          <p:nvPr/>
        </p:nvPicPr>
        <p:blipFill>
          <a:blip r:embed="rId3"/>
          <a:stretch>
            <a:fillRect/>
          </a:stretch>
        </p:blipFill>
        <p:spPr>
          <a:xfrm>
            <a:off x="6001920" y="3857760"/>
            <a:ext cx="3545640" cy="2417760"/>
          </a:xfrm>
          <a:prstGeom prst="rect">
            <a:avLst/>
          </a:prstGeom>
          <a:ln w="57240">
            <a:solidFill>
              <a:srgbClr val="FFC752"/>
            </a:solidFill>
            <a:round/>
          </a:ln>
        </p:spPr>
      </p:pic>
      <p:pic>
        <p:nvPicPr>
          <p:cNvPr id="183" name="Picture 4"/>
          <p:cNvPicPr/>
          <p:nvPr/>
        </p:nvPicPr>
        <p:blipFill>
          <a:blip r:embed="rId4"/>
          <a:stretch>
            <a:fillRect/>
          </a:stretch>
        </p:blipFill>
        <p:spPr>
          <a:xfrm>
            <a:off x="1906920" y="3857760"/>
            <a:ext cx="2777040" cy="2417760"/>
          </a:xfrm>
          <a:prstGeom prst="rect">
            <a:avLst/>
          </a:prstGeom>
          <a:ln w="57240">
            <a:solidFill>
              <a:srgbClr val="FFC752"/>
            </a:solidFill>
            <a:round/>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4400" b="1">
                <a:solidFill>
                  <a:srgbClr val="0070C0"/>
                </a:solidFill>
                <a:latin typeface="Verdana"/>
                <a:ea typeface="Verdana"/>
              </a:rPr>
              <a:t>Стъпка 1: определете и намерете Вашата аудитория</a:t>
            </a:r>
            <a:endParaRPr/>
          </a:p>
        </p:txBody>
      </p:sp>
      <p:sp>
        <p:nvSpPr>
          <p:cNvPr id="185" name="CustomShape 2"/>
          <p:cNvSpPr/>
          <p:nvPr/>
        </p:nvSpPr>
        <p:spPr>
          <a:xfrm>
            <a:off x="3675960" y="1996200"/>
            <a:ext cx="8135640" cy="4495320"/>
          </a:xfrm>
          <a:prstGeom prst="rect">
            <a:avLst/>
          </a:prstGeom>
          <a:noFill/>
          <a:ln>
            <a:noFill/>
          </a:ln>
        </p:spPr>
        <p:txBody>
          <a:bodyPr lIns="90000" tIns="45000" rIns="90000" bIns="45000"/>
          <a:lstStyle/>
          <a:p>
            <a:pPr>
              <a:lnSpc>
                <a:spcPct val="100000"/>
              </a:lnSpc>
              <a:spcBef>
                <a:spcPts val="600"/>
              </a:spcBef>
            </a:pPr>
            <a:r>
              <a:rPr lang="bg-BG" sz="2800" b="1" dirty="0">
                <a:solidFill>
                  <a:srgbClr val="000000"/>
                </a:solidFill>
                <a:latin typeface="Verdana"/>
                <a:ea typeface="Verdana"/>
              </a:rPr>
              <a:t>Целева аудитория:</a:t>
            </a:r>
            <a:r>
              <a:rPr lang="bg-BG" sz="2800" dirty="0">
                <a:solidFill>
                  <a:srgbClr val="000000"/>
                </a:solidFill>
                <a:latin typeface="Verdana"/>
                <a:ea typeface="Verdana"/>
              </a:rPr>
              <a:t> Хора, които работят в областта на уврежданията</a:t>
            </a:r>
            <a:endParaRPr dirty="0"/>
          </a:p>
          <a:p>
            <a:pPr>
              <a:lnSpc>
                <a:spcPct val="100000"/>
              </a:lnSpc>
              <a:spcBef>
                <a:spcPts val="600"/>
              </a:spcBef>
            </a:pPr>
            <a:r>
              <a:rPr lang="bg-BG" sz="2800" b="1" dirty="0">
                <a:solidFill>
                  <a:srgbClr val="000000"/>
                </a:solidFill>
                <a:latin typeface="Verdana"/>
                <a:ea typeface="Verdana"/>
              </a:rPr>
              <a:t>Интереси</a:t>
            </a:r>
            <a:r>
              <a:rPr lang="bg-BG" sz="2800" dirty="0">
                <a:solidFill>
                  <a:srgbClr val="000000"/>
                </a:solidFill>
                <a:latin typeface="Verdana"/>
                <a:ea typeface="Verdana"/>
              </a:rPr>
              <a:t>: анализи на инициативи, подходящи събития</a:t>
            </a:r>
            <a:endParaRPr dirty="0"/>
          </a:p>
          <a:p>
            <a:pPr>
              <a:lnSpc>
                <a:spcPct val="100000"/>
              </a:lnSpc>
              <a:spcBef>
                <a:spcPts val="600"/>
              </a:spcBef>
            </a:pPr>
            <a:r>
              <a:rPr lang="bg-BG" sz="2800" b="1" dirty="0">
                <a:solidFill>
                  <a:srgbClr val="000000"/>
                </a:solidFill>
                <a:latin typeface="Verdana"/>
                <a:ea typeface="Verdana"/>
              </a:rPr>
              <a:t>Послания: </a:t>
            </a:r>
            <a:r>
              <a:rPr lang="bg-BG" sz="2800" dirty="0">
                <a:solidFill>
                  <a:srgbClr val="000000"/>
                </a:solidFill>
                <a:latin typeface="Verdana"/>
                <a:ea typeface="Verdana"/>
              </a:rPr>
              <a:t>публикации представящи ситуации за правото да се гласува, сравняване на различни държави</a:t>
            </a:r>
            <a:endParaRPr dirty="0"/>
          </a:p>
          <a:p>
            <a:pPr>
              <a:lnSpc>
                <a:spcPct val="100000"/>
              </a:lnSpc>
              <a:spcBef>
                <a:spcPts val="600"/>
              </a:spcBef>
            </a:pPr>
            <a:r>
              <a:rPr lang="bg-BG" sz="2800" b="1" dirty="0">
                <a:solidFill>
                  <a:srgbClr val="000000"/>
                </a:solidFill>
                <a:latin typeface="Verdana"/>
                <a:ea typeface="Verdana"/>
              </a:rPr>
              <a:t>Инструменти: </a:t>
            </a:r>
            <a:r>
              <a:rPr lang="bg-BG" sz="2800" dirty="0">
                <a:solidFill>
                  <a:srgbClr val="000000"/>
                </a:solidFill>
                <a:latin typeface="Verdana"/>
                <a:ea typeface="Verdana"/>
              </a:rPr>
              <a:t>Електронна поща, бюлетини, интернет сайтове, </a:t>
            </a:r>
            <a:r>
              <a:rPr lang="bg-BG" sz="2800" dirty="0" err="1">
                <a:solidFill>
                  <a:srgbClr val="000000"/>
                </a:solidFill>
                <a:latin typeface="Verdana"/>
                <a:ea typeface="Verdana"/>
              </a:rPr>
              <a:t>LinkedIn</a:t>
            </a:r>
            <a:endParaRPr dirty="0"/>
          </a:p>
          <a:p>
            <a:pPr>
              <a:lnSpc>
                <a:spcPct val="100000"/>
              </a:lnSpc>
            </a:pPr>
            <a:endParaRPr dirty="0"/>
          </a:p>
        </p:txBody>
      </p:sp>
      <p:pic>
        <p:nvPicPr>
          <p:cNvPr id="186" name="Picture 2"/>
          <p:cNvPicPr/>
          <p:nvPr/>
        </p:nvPicPr>
        <p:blipFill>
          <a:blip r:embed="rId3"/>
          <a:stretch>
            <a:fillRect/>
          </a:stretch>
        </p:blipFill>
        <p:spPr>
          <a:xfrm>
            <a:off x="521280" y="2107080"/>
            <a:ext cx="2900880" cy="2940480"/>
          </a:xfrm>
          <a:prstGeom prst="rect">
            <a:avLst/>
          </a:prstGeom>
          <a:ln w="57240">
            <a:solidFill>
              <a:srgbClr val="FFC752"/>
            </a:solidFill>
            <a:round/>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3200" b="1" dirty="0">
                <a:solidFill>
                  <a:srgbClr val="0070C0"/>
                </a:solidFill>
                <a:latin typeface="Verdana"/>
                <a:ea typeface="Verdana"/>
              </a:rPr>
              <a:t>Стъпка 2: </a:t>
            </a:r>
            <a:r>
              <a:rPr lang="bg-BG" sz="3200" b="1" dirty="0" smtClean="0">
                <a:solidFill>
                  <a:srgbClr val="0070C0"/>
                </a:solidFill>
                <a:latin typeface="Verdana"/>
                <a:ea typeface="Verdana"/>
              </a:rPr>
              <a:t>Определете </a:t>
            </a:r>
            <a:r>
              <a:rPr lang="bg-BG" sz="3200" b="1" dirty="0">
                <a:solidFill>
                  <a:srgbClr val="0070C0"/>
                </a:solidFill>
                <a:latin typeface="Verdana"/>
                <a:ea typeface="Verdana"/>
              </a:rPr>
              <a:t>Вашите послания</a:t>
            </a:r>
            <a:endParaRPr dirty="0"/>
          </a:p>
        </p:txBody>
      </p:sp>
      <p:pic>
        <p:nvPicPr>
          <p:cNvPr id="188" name="Graphic 8"/>
          <p:cNvPicPr/>
          <p:nvPr/>
        </p:nvPicPr>
        <p:blipFill>
          <a:blip r:embed="rId3"/>
          <a:stretch>
            <a:fillRect/>
          </a:stretch>
        </p:blipFill>
        <p:spPr>
          <a:xfrm>
            <a:off x="9066960" y="2302200"/>
            <a:ext cx="2687400" cy="4435560"/>
          </a:xfrm>
          <a:prstGeom prst="rect">
            <a:avLst/>
          </a:prstGeom>
          <a:ln>
            <a:noFill/>
          </a:ln>
        </p:spPr>
      </p:pic>
      <p:pic>
        <p:nvPicPr>
          <p:cNvPr id="189" name="Graphic 9"/>
          <p:cNvPicPr/>
          <p:nvPr/>
        </p:nvPicPr>
        <p:blipFill>
          <a:blip r:embed="rId4"/>
          <a:stretch>
            <a:fillRect/>
          </a:stretch>
        </p:blipFill>
        <p:spPr>
          <a:xfrm>
            <a:off x="10144080" y="1562040"/>
            <a:ext cx="807480" cy="959760"/>
          </a:xfrm>
          <a:prstGeom prst="rect">
            <a:avLst/>
          </a:prstGeom>
          <a:ln>
            <a:noFill/>
          </a:ln>
        </p:spPr>
      </p:pic>
      <p:sp>
        <p:nvSpPr>
          <p:cNvPr id="190" name="CustomShape 2"/>
          <p:cNvSpPr/>
          <p:nvPr/>
        </p:nvSpPr>
        <p:spPr>
          <a:xfrm>
            <a:off x="9161640" y="2887920"/>
            <a:ext cx="2498760" cy="1308960"/>
          </a:xfrm>
          <a:prstGeom prst="rect">
            <a:avLst/>
          </a:prstGeom>
          <a:noFill/>
          <a:ln>
            <a:noFill/>
          </a:ln>
        </p:spPr>
        <p:txBody>
          <a:bodyPr lIns="90000" tIns="45000" rIns="90000" bIns="45000"/>
          <a:lstStyle/>
          <a:p>
            <a:pPr algn="ctr">
              <a:lnSpc>
                <a:spcPct val="100000"/>
              </a:lnSpc>
            </a:pPr>
            <a:r>
              <a:rPr lang="bg-BG" b="1">
                <a:solidFill>
                  <a:srgbClr val="000000"/>
                </a:solidFill>
                <a:latin typeface="Calibri"/>
              </a:rPr>
              <a:t>Искаме ЕС Карта за инвалидност, която да позволява на хората да ходят навсякъде</a:t>
            </a:r>
            <a:endParaRPr/>
          </a:p>
        </p:txBody>
      </p:sp>
      <p:pic>
        <p:nvPicPr>
          <p:cNvPr id="191" name="Graphic 13"/>
          <p:cNvPicPr/>
          <p:nvPr/>
        </p:nvPicPr>
        <p:blipFill>
          <a:blip r:embed="rId5"/>
          <a:stretch>
            <a:fillRect/>
          </a:stretch>
        </p:blipFill>
        <p:spPr>
          <a:xfrm>
            <a:off x="838080" y="2272680"/>
            <a:ext cx="2199600" cy="4467240"/>
          </a:xfrm>
          <a:prstGeom prst="rect">
            <a:avLst/>
          </a:prstGeom>
          <a:ln>
            <a:noFill/>
          </a:ln>
        </p:spPr>
      </p:pic>
      <p:pic>
        <p:nvPicPr>
          <p:cNvPr id="192" name="Graphic 14"/>
          <p:cNvPicPr/>
          <p:nvPr/>
        </p:nvPicPr>
        <p:blipFill>
          <a:blip r:embed="rId6"/>
          <a:stretch>
            <a:fillRect/>
          </a:stretch>
        </p:blipFill>
        <p:spPr>
          <a:xfrm>
            <a:off x="1641600" y="1796400"/>
            <a:ext cx="592560" cy="748800"/>
          </a:xfrm>
          <a:prstGeom prst="rect">
            <a:avLst/>
          </a:prstGeom>
          <a:ln>
            <a:noFill/>
          </a:ln>
        </p:spPr>
      </p:pic>
      <p:sp>
        <p:nvSpPr>
          <p:cNvPr id="193" name="CustomShape 3"/>
          <p:cNvSpPr/>
          <p:nvPr/>
        </p:nvSpPr>
        <p:spPr>
          <a:xfrm>
            <a:off x="1131480" y="3162240"/>
            <a:ext cx="1613160" cy="1004040"/>
          </a:xfrm>
          <a:prstGeom prst="rect">
            <a:avLst/>
          </a:prstGeom>
          <a:noFill/>
          <a:ln>
            <a:noFill/>
          </a:ln>
        </p:spPr>
        <p:txBody>
          <a:bodyPr lIns="90000" tIns="45000" rIns="90000" bIns="45000"/>
          <a:lstStyle/>
          <a:p>
            <a:pPr algn="ctr">
              <a:lnSpc>
                <a:spcPct val="100000"/>
              </a:lnSpc>
            </a:pPr>
            <a:r>
              <a:rPr lang="bg-BG" b="1" dirty="0">
                <a:solidFill>
                  <a:srgbClr val="000000"/>
                </a:solidFill>
                <a:latin typeface="Calibri"/>
              </a:rPr>
              <a:t>Искаме всички сгради да бъдат достъпни </a:t>
            </a:r>
            <a:endParaRPr dirty="0"/>
          </a:p>
        </p:txBody>
      </p:sp>
      <p:pic>
        <p:nvPicPr>
          <p:cNvPr id="194" name="Graphic 16"/>
          <p:cNvPicPr/>
          <p:nvPr/>
        </p:nvPicPr>
        <p:blipFill>
          <a:blip r:embed="rId7"/>
          <a:stretch>
            <a:fillRect/>
          </a:stretch>
        </p:blipFill>
        <p:spPr>
          <a:xfrm>
            <a:off x="4612680" y="2318760"/>
            <a:ext cx="2914560" cy="4435560"/>
          </a:xfrm>
          <a:prstGeom prst="rect">
            <a:avLst/>
          </a:prstGeom>
          <a:ln>
            <a:noFill/>
          </a:ln>
        </p:spPr>
      </p:pic>
      <p:pic>
        <p:nvPicPr>
          <p:cNvPr id="195" name="Graphic 20"/>
          <p:cNvPicPr/>
          <p:nvPr/>
        </p:nvPicPr>
        <p:blipFill>
          <a:blip r:embed="rId8"/>
          <a:stretch>
            <a:fillRect/>
          </a:stretch>
        </p:blipFill>
        <p:spPr>
          <a:xfrm>
            <a:off x="5752080" y="1690560"/>
            <a:ext cx="621720" cy="854280"/>
          </a:xfrm>
          <a:prstGeom prst="rect">
            <a:avLst/>
          </a:prstGeom>
          <a:ln>
            <a:noFill/>
          </a:ln>
        </p:spPr>
      </p:pic>
      <p:sp>
        <p:nvSpPr>
          <p:cNvPr id="196" name="CustomShape 4"/>
          <p:cNvSpPr/>
          <p:nvPr/>
        </p:nvSpPr>
        <p:spPr>
          <a:xfrm>
            <a:off x="4880520" y="2848680"/>
            <a:ext cx="2429640" cy="1308960"/>
          </a:xfrm>
          <a:prstGeom prst="rect">
            <a:avLst/>
          </a:prstGeom>
          <a:noFill/>
          <a:ln>
            <a:noFill/>
          </a:ln>
        </p:spPr>
        <p:txBody>
          <a:bodyPr lIns="90000" tIns="45000" rIns="90000" bIns="45000"/>
          <a:lstStyle/>
          <a:p>
            <a:pPr algn="ctr">
              <a:lnSpc>
                <a:spcPct val="100000"/>
              </a:lnSpc>
            </a:pPr>
            <a:r>
              <a:rPr lang="bg-BG" b="1">
                <a:solidFill>
                  <a:srgbClr val="000000"/>
                </a:solidFill>
                <a:latin typeface="Calibri"/>
              </a:rPr>
              <a:t>Искаме всички хора да могат да гласуват на следващите избори на ЕС</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3200" b="1" dirty="0">
                <a:solidFill>
                  <a:srgbClr val="0070C0"/>
                </a:solidFill>
                <a:latin typeface="Verdana"/>
                <a:ea typeface="Verdana"/>
              </a:rPr>
              <a:t>Стъпка 2: </a:t>
            </a:r>
            <a:r>
              <a:rPr lang="bg-BG" sz="3200" b="1" dirty="0" smtClean="0">
                <a:solidFill>
                  <a:srgbClr val="0070C0"/>
                </a:solidFill>
                <a:latin typeface="Verdana"/>
                <a:ea typeface="Verdana"/>
              </a:rPr>
              <a:t>Определете </a:t>
            </a:r>
            <a:r>
              <a:rPr lang="bg-BG" sz="3200" b="1" dirty="0">
                <a:solidFill>
                  <a:srgbClr val="0070C0"/>
                </a:solidFill>
                <a:latin typeface="Verdana"/>
                <a:ea typeface="Verdana"/>
              </a:rPr>
              <a:t>Вашите послания</a:t>
            </a:r>
            <a:endParaRPr dirty="0"/>
          </a:p>
        </p:txBody>
      </p:sp>
      <p:sp>
        <p:nvSpPr>
          <p:cNvPr id="198" name="CustomShape 2"/>
          <p:cNvSpPr/>
          <p:nvPr/>
        </p:nvSpPr>
        <p:spPr>
          <a:xfrm>
            <a:off x="838080" y="1825560"/>
            <a:ext cx="10514160" cy="4665960"/>
          </a:xfrm>
          <a:prstGeom prst="rect">
            <a:avLst/>
          </a:prstGeom>
          <a:noFill/>
          <a:ln>
            <a:noFill/>
          </a:ln>
        </p:spPr>
        <p:txBody>
          <a:bodyPr lIns="90000" tIns="45000" rIns="90000" bIns="45000"/>
          <a:lstStyle/>
          <a:p>
            <a:pPr>
              <a:lnSpc>
                <a:spcPct val="100000"/>
              </a:lnSpc>
            </a:pPr>
            <a:r>
              <a:rPr lang="bg-BG" sz="2800" dirty="0">
                <a:solidFill>
                  <a:srgbClr val="000000"/>
                </a:solidFill>
                <a:latin typeface="Verdana"/>
                <a:ea typeface="Verdana"/>
              </a:rPr>
              <a:t>Ключови послания:</a:t>
            </a:r>
            <a:endParaRPr dirty="0"/>
          </a:p>
          <a:p>
            <a:pPr>
              <a:lnSpc>
                <a:spcPct val="100000"/>
              </a:lnSpc>
            </a:pPr>
            <a:endParaRPr dirty="0"/>
          </a:p>
          <a:p>
            <a:pPr>
              <a:lnSpc>
                <a:spcPct val="100000"/>
              </a:lnSpc>
            </a:pPr>
            <a:r>
              <a:rPr lang="bg-BG" sz="2800" dirty="0">
                <a:solidFill>
                  <a:srgbClr val="000000"/>
                </a:solidFill>
                <a:latin typeface="Verdana"/>
                <a:ea typeface="Verdana"/>
              </a:rPr>
              <a:t>* са основните моменти от информацията, </a:t>
            </a:r>
            <a:r>
              <a:rPr lang="bg-BG" sz="2800" dirty="0" smtClean="0">
                <a:solidFill>
                  <a:srgbClr val="000000"/>
                </a:solidFill>
                <a:latin typeface="Verdana"/>
                <a:ea typeface="Verdana"/>
              </a:rPr>
              <a:t>която </a:t>
            </a:r>
            <a:r>
              <a:rPr lang="bg-BG" sz="2800" dirty="0">
                <a:solidFill>
                  <a:srgbClr val="000000"/>
                </a:solidFill>
                <a:latin typeface="Verdana"/>
                <a:ea typeface="Verdana"/>
              </a:rPr>
              <a:t>искате Вашата аудитория да </a:t>
            </a:r>
            <a:r>
              <a:rPr lang="bg-BG" sz="2800" b="1" dirty="0">
                <a:solidFill>
                  <a:srgbClr val="000000"/>
                </a:solidFill>
                <a:latin typeface="Verdana"/>
                <a:ea typeface="Verdana"/>
              </a:rPr>
              <a:t>чуе, разбере</a:t>
            </a:r>
            <a:r>
              <a:rPr lang="bg-BG" sz="2800" dirty="0">
                <a:solidFill>
                  <a:srgbClr val="000000"/>
                </a:solidFill>
                <a:latin typeface="Verdana"/>
                <a:ea typeface="Verdana"/>
              </a:rPr>
              <a:t>, и </a:t>
            </a:r>
            <a:r>
              <a:rPr lang="bg-BG" sz="2800" b="1" dirty="0">
                <a:solidFill>
                  <a:srgbClr val="000000"/>
                </a:solidFill>
                <a:latin typeface="Verdana"/>
                <a:ea typeface="Verdana"/>
              </a:rPr>
              <a:t>запомни</a:t>
            </a:r>
            <a:endParaRPr dirty="0"/>
          </a:p>
          <a:p>
            <a:pPr>
              <a:lnSpc>
                <a:spcPct val="100000"/>
              </a:lnSpc>
            </a:pPr>
            <a:r>
              <a:rPr lang="bg-BG" sz="2800" dirty="0">
                <a:solidFill>
                  <a:srgbClr val="000000"/>
                </a:solidFill>
                <a:latin typeface="Verdana Cyr"/>
                <a:ea typeface="Verdana"/>
              </a:rPr>
              <a:t>* трябва да бъдат </a:t>
            </a:r>
            <a:r>
              <a:rPr lang="bg-BG" sz="2800" b="1" dirty="0">
                <a:solidFill>
                  <a:srgbClr val="000000"/>
                </a:solidFill>
                <a:latin typeface="Verdana Cyr"/>
                <a:ea typeface="Verdana"/>
              </a:rPr>
              <a:t>ясни</a:t>
            </a:r>
            <a:r>
              <a:rPr lang="bg-BG" sz="2800" dirty="0">
                <a:solidFill>
                  <a:srgbClr val="000000"/>
                </a:solidFill>
                <a:latin typeface="Verdana Cyr"/>
                <a:ea typeface="Verdana"/>
              </a:rPr>
              <a:t> и </a:t>
            </a:r>
            <a:r>
              <a:rPr lang="bg-BG" sz="2800" b="1" dirty="0">
                <a:solidFill>
                  <a:srgbClr val="000000"/>
                </a:solidFill>
                <a:latin typeface="Verdana Cyr"/>
                <a:ea typeface="Verdana"/>
              </a:rPr>
              <a:t>автентични</a:t>
            </a:r>
            <a:r>
              <a:rPr lang="bg-BG" sz="2800" dirty="0">
                <a:solidFill>
                  <a:srgbClr val="000000"/>
                </a:solidFill>
                <a:latin typeface="Verdana Cyr"/>
                <a:ea typeface="Verdana"/>
              </a:rPr>
              <a:t> </a:t>
            </a:r>
            <a:endParaRPr dirty="0"/>
          </a:p>
          <a:p>
            <a:pPr>
              <a:lnSpc>
                <a:spcPct val="100000"/>
              </a:lnSpc>
            </a:pPr>
            <a:r>
              <a:rPr lang="bg-BG" sz="2800" dirty="0">
                <a:solidFill>
                  <a:srgbClr val="000000"/>
                </a:solidFill>
                <a:latin typeface="Verdana Cyr"/>
                <a:ea typeface="Verdana"/>
              </a:rPr>
              <a:t>* да </a:t>
            </a:r>
            <a:r>
              <a:rPr lang="bg-BG" sz="2800" dirty="0" smtClean="0">
                <a:solidFill>
                  <a:srgbClr val="000000"/>
                </a:solidFill>
                <a:latin typeface="Verdana Cyr"/>
                <a:ea typeface="Verdana"/>
              </a:rPr>
              <a:t>представят </a:t>
            </a:r>
            <a:r>
              <a:rPr lang="bg-BG" sz="2800" dirty="0">
                <a:solidFill>
                  <a:srgbClr val="000000"/>
                </a:solidFill>
                <a:latin typeface="Verdana Cyr"/>
                <a:ea typeface="Verdana"/>
              </a:rPr>
              <a:t>на хората позицията Ви по отношение на </a:t>
            </a:r>
            <a:r>
              <a:rPr lang="bg-BG" sz="2800" b="1" dirty="0">
                <a:solidFill>
                  <a:srgbClr val="000000"/>
                </a:solidFill>
                <a:latin typeface="Verdana Cyr"/>
                <a:ea typeface="Verdana"/>
              </a:rPr>
              <a:t>обещание</a:t>
            </a:r>
            <a:r>
              <a:rPr lang="bg-BG" sz="2800" b="1" dirty="0">
                <a:solidFill>
                  <a:srgbClr val="000000"/>
                </a:solidFill>
                <a:latin typeface="Verdana"/>
                <a:ea typeface="Verdana"/>
              </a:rPr>
              <a:t>, </a:t>
            </a:r>
            <a:r>
              <a:rPr lang="bg-BG" sz="2800" b="1" dirty="0">
                <a:solidFill>
                  <a:srgbClr val="000000"/>
                </a:solidFill>
                <a:latin typeface="Verdana Cyr"/>
                <a:ea typeface="Verdana"/>
              </a:rPr>
              <a:t>мисия или визия </a:t>
            </a:r>
            <a:endParaRPr dirty="0"/>
          </a:p>
          <a:p>
            <a:pPr>
              <a:lnSpc>
                <a:spcPct val="100000"/>
              </a:lnSpc>
            </a:pPr>
            <a:r>
              <a:rPr lang="bg-BG" sz="2800" dirty="0">
                <a:solidFill>
                  <a:srgbClr val="000000"/>
                </a:solidFill>
                <a:latin typeface="Verdana Cyr"/>
                <a:ea typeface="Verdana"/>
              </a:rPr>
              <a:t>* трябва </a:t>
            </a:r>
            <a:r>
              <a:rPr lang="bg-BG" sz="2800" b="1" dirty="0">
                <a:solidFill>
                  <a:srgbClr val="000000"/>
                </a:solidFill>
                <a:latin typeface="Verdana Cyr"/>
                <a:ea typeface="Verdana"/>
              </a:rPr>
              <a:t>винаги</a:t>
            </a:r>
            <a:r>
              <a:rPr lang="bg-BG" sz="2800" b="1" dirty="0">
                <a:solidFill>
                  <a:srgbClr val="000000"/>
                </a:solidFill>
                <a:latin typeface="Verdana"/>
                <a:ea typeface="Verdana"/>
              </a:rPr>
              <a:t> </a:t>
            </a:r>
            <a:r>
              <a:rPr lang="bg-BG" sz="2800" b="1" dirty="0">
                <a:solidFill>
                  <a:srgbClr val="000000"/>
                </a:solidFill>
                <a:latin typeface="Verdana Cyr"/>
                <a:ea typeface="Verdana"/>
              </a:rPr>
              <a:t>да </a:t>
            </a:r>
            <a:r>
              <a:rPr lang="bg-BG" sz="2800" b="1" dirty="0" smtClean="0">
                <a:solidFill>
                  <a:srgbClr val="000000"/>
                </a:solidFill>
                <a:latin typeface="Verdana Cyr"/>
                <a:ea typeface="Verdana"/>
              </a:rPr>
              <a:t>отразяват </a:t>
            </a:r>
            <a:r>
              <a:rPr lang="bg-BG" sz="2800" b="1" dirty="0">
                <a:solidFill>
                  <a:srgbClr val="000000"/>
                </a:solidFill>
                <a:latin typeface="Verdana Cyr"/>
                <a:ea typeface="Verdana"/>
              </a:rPr>
              <a:t>истината</a:t>
            </a:r>
            <a:endParaRPr dirty="0"/>
          </a:p>
          <a:p>
            <a:pPr>
              <a:lnSpc>
                <a:spcPct val="100000"/>
              </a:lnSpc>
            </a:pPr>
            <a:r>
              <a:rPr lang="bg-BG" sz="2800" dirty="0">
                <a:solidFill>
                  <a:srgbClr val="000000"/>
                </a:solidFill>
                <a:latin typeface="Verdana"/>
                <a:ea typeface="Verdana"/>
              </a:rPr>
              <a:t>* трябва </a:t>
            </a:r>
            <a:r>
              <a:rPr lang="bg-BG" sz="2800" b="1" dirty="0">
                <a:solidFill>
                  <a:srgbClr val="000000"/>
                </a:solidFill>
                <a:latin typeface="Verdana"/>
                <a:ea typeface="Verdana"/>
              </a:rPr>
              <a:t> да вземат под внимание очакванията на аудиторията </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3200" b="1" dirty="0">
                <a:solidFill>
                  <a:srgbClr val="0070C0"/>
                </a:solidFill>
                <a:latin typeface="Verdana"/>
                <a:ea typeface="Verdana"/>
              </a:rPr>
              <a:t>Стъпка 3: </a:t>
            </a:r>
            <a:r>
              <a:rPr lang="bg-BG" sz="3200" b="1" dirty="0" smtClean="0">
                <a:solidFill>
                  <a:srgbClr val="0070C0"/>
                </a:solidFill>
                <a:latin typeface="Verdana"/>
                <a:ea typeface="Verdana"/>
              </a:rPr>
              <a:t>Определете </a:t>
            </a:r>
            <a:r>
              <a:rPr lang="bg-BG" sz="3200" b="1" dirty="0">
                <a:solidFill>
                  <a:srgbClr val="0070C0"/>
                </a:solidFill>
                <a:latin typeface="Verdana"/>
                <a:ea typeface="Verdana"/>
              </a:rPr>
              <a:t>Вашите комуникационни цели</a:t>
            </a:r>
            <a:endParaRPr sz="3200" dirty="0"/>
          </a:p>
        </p:txBody>
      </p:sp>
      <p:sp>
        <p:nvSpPr>
          <p:cNvPr id="200" name="CustomShape 2"/>
          <p:cNvSpPr/>
          <p:nvPr/>
        </p:nvSpPr>
        <p:spPr>
          <a:xfrm>
            <a:off x="838080" y="2031840"/>
            <a:ext cx="10514160" cy="4143600"/>
          </a:xfrm>
          <a:prstGeom prst="rect">
            <a:avLst/>
          </a:prstGeom>
          <a:noFill/>
          <a:ln>
            <a:noFill/>
          </a:ln>
        </p:spPr>
        <p:txBody>
          <a:bodyPr lIns="90000" tIns="45000" rIns="90000" bIns="45000"/>
          <a:lstStyle/>
          <a:p>
            <a:pPr>
              <a:lnSpc>
                <a:spcPct val="100000"/>
              </a:lnSpc>
            </a:pPr>
            <a:r>
              <a:rPr lang="bg-BG" sz="2800" dirty="0">
                <a:solidFill>
                  <a:srgbClr val="000000"/>
                </a:solidFill>
                <a:latin typeface="Verdana"/>
                <a:ea typeface="Verdana"/>
              </a:rPr>
              <a:t>Няколко възможни комуникационни цели: </a:t>
            </a:r>
            <a:endParaRPr dirty="0"/>
          </a:p>
          <a:p>
            <a:pPr>
              <a:lnSpc>
                <a:spcPct val="100000"/>
              </a:lnSpc>
              <a:buFont typeface="Arial"/>
              <a:buChar char="•"/>
            </a:pPr>
            <a:r>
              <a:rPr lang="bg-BG" sz="2800" dirty="0" smtClean="0">
                <a:solidFill>
                  <a:srgbClr val="000000"/>
                </a:solidFill>
                <a:latin typeface="Verdana"/>
                <a:ea typeface="Verdana"/>
              </a:rPr>
              <a:t> Създаване </a:t>
            </a:r>
            <a:r>
              <a:rPr lang="bg-BG" sz="2800" dirty="0">
                <a:solidFill>
                  <a:srgbClr val="000000"/>
                </a:solidFill>
                <a:latin typeface="Verdana"/>
                <a:ea typeface="Verdana"/>
              </a:rPr>
              <a:t>на интерес/доверие</a:t>
            </a:r>
            <a:endParaRPr dirty="0"/>
          </a:p>
          <a:p>
            <a:pPr>
              <a:lnSpc>
                <a:spcPct val="100000"/>
              </a:lnSpc>
              <a:buFont typeface="Arial"/>
              <a:buChar char="•"/>
            </a:pPr>
            <a:r>
              <a:rPr lang="bg-BG" sz="2800" dirty="0" smtClean="0">
                <a:solidFill>
                  <a:srgbClr val="000000"/>
                </a:solidFill>
                <a:latin typeface="Verdana"/>
                <a:ea typeface="Verdana"/>
              </a:rPr>
              <a:t> Изграждане </a:t>
            </a:r>
            <a:r>
              <a:rPr lang="bg-BG" sz="2800" dirty="0">
                <a:solidFill>
                  <a:srgbClr val="000000"/>
                </a:solidFill>
                <a:latin typeface="Verdana"/>
                <a:ea typeface="Verdana"/>
              </a:rPr>
              <a:t>на осведоменост</a:t>
            </a:r>
            <a:endParaRPr dirty="0"/>
          </a:p>
          <a:p>
            <a:pPr>
              <a:lnSpc>
                <a:spcPct val="100000"/>
              </a:lnSpc>
              <a:buFont typeface="Arial"/>
              <a:buChar char="•"/>
            </a:pPr>
            <a:r>
              <a:rPr lang="bg-BG" sz="2800" dirty="0" smtClean="0">
                <a:solidFill>
                  <a:srgbClr val="000000"/>
                </a:solidFill>
                <a:latin typeface="Verdana"/>
                <a:ea typeface="Verdana"/>
              </a:rPr>
              <a:t> Предоставяне/получаване </a:t>
            </a:r>
            <a:r>
              <a:rPr lang="bg-BG" sz="2800" dirty="0">
                <a:solidFill>
                  <a:srgbClr val="000000"/>
                </a:solidFill>
                <a:latin typeface="Verdana"/>
                <a:ea typeface="Verdana"/>
              </a:rPr>
              <a:t>на</a:t>
            </a:r>
            <a:endParaRPr dirty="0"/>
          </a:p>
          <a:p>
            <a:pPr>
              <a:lnSpc>
                <a:spcPct val="100000"/>
              </a:lnSpc>
            </a:pPr>
            <a:r>
              <a:rPr lang="bg-BG" sz="2800" dirty="0" smtClean="0">
                <a:solidFill>
                  <a:srgbClr val="000000"/>
                </a:solidFill>
                <a:latin typeface="Verdana"/>
                <a:ea typeface="Verdana"/>
              </a:rPr>
              <a:t>информация</a:t>
            </a:r>
            <a:endParaRPr dirty="0"/>
          </a:p>
          <a:p>
            <a:pPr>
              <a:lnSpc>
                <a:spcPct val="100000"/>
              </a:lnSpc>
              <a:buFont typeface="Arial"/>
              <a:buChar char="•"/>
            </a:pPr>
            <a:r>
              <a:rPr lang="bg-BG" sz="2800" dirty="0" smtClean="0">
                <a:solidFill>
                  <a:srgbClr val="000000"/>
                </a:solidFill>
                <a:latin typeface="Verdana"/>
                <a:ea typeface="Verdana"/>
              </a:rPr>
              <a:t> Докладване</a:t>
            </a:r>
            <a:endParaRPr dirty="0"/>
          </a:p>
          <a:p>
            <a:pPr>
              <a:lnSpc>
                <a:spcPct val="100000"/>
              </a:lnSpc>
              <a:buFont typeface="Arial"/>
              <a:buChar char="•"/>
            </a:pPr>
            <a:r>
              <a:rPr lang="bg-BG" sz="2800" dirty="0" smtClean="0">
                <a:solidFill>
                  <a:srgbClr val="000000"/>
                </a:solidFill>
                <a:latin typeface="Verdana"/>
                <a:ea typeface="Verdana"/>
              </a:rPr>
              <a:t> Създаване </a:t>
            </a:r>
            <a:r>
              <a:rPr lang="bg-BG" sz="2800" dirty="0">
                <a:solidFill>
                  <a:srgbClr val="000000"/>
                </a:solidFill>
                <a:latin typeface="Verdana"/>
                <a:ea typeface="Verdana"/>
              </a:rPr>
              <a:t>на ангажираност</a:t>
            </a:r>
            <a:endParaRPr dirty="0"/>
          </a:p>
          <a:p>
            <a:pPr>
              <a:lnSpc>
                <a:spcPct val="100000"/>
              </a:lnSpc>
              <a:buFont typeface="Arial"/>
              <a:buChar char="•"/>
            </a:pPr>
            <a:r>
              <a:rPr lang="bg-BG" sz="2800" dirty="0" smtClean="0">
                <a:solidFill>
                  <a:srgbClr val="000000"/>
                </a:solidFill>
                <a:latin typeface="Verdana"/>
                <a:ea typeface="Verdana"/>
              </a:rPr>
              <a:t> Поддържане </a:t>
            </a:r>
            <a:r>
              <a:rPr lang="bg-BG" sz="2800" dirty="0">
                <a:solidFill>
                  <a:srgbClr val="000000"/>
                </a:solidFill>
                <a:latin typeface="Verdana"/>
                <a:ea typeface="Verdana"/>
              </a:rPr>
              <a:t>на връзки</a:t>
            </a:r>
            <a:endParaRPr dirty="0"/>
          </a:p>
          <a:p>
            <a:pPr>
              <a:lnSpc>
                <a:spcPct val="100000"/>
              </a:lnSpc>
              <a:buFont typeface="Arial"/>
              <a:buChar char="•"/>
            </a:pPr>
            <a:r>
              <a:rPr lang="bg-BG" sz="2800" dirty="0" smtClean="0">
                <a:solidFill>
                  <a:srgbClr val="000000"/>
                </a:solidFill>
                <a:latin typeface="Verdana"/>
                <a:ea typeface="Verdana"/>
              </a:rPr>
              <a:t> И </a:t>
            </a:r>
            <a:r>
              <a:rPr lang="bg-BG" sz="2800" dirty="0">
                <a:solidFill>
                  <a:srgbClr val="000000"/>
                </a:solidFill>
                <a:latin typeface="Verdana"/>
                <a:ea typeface="Verdana"/>
              </a:rPr>
              <a:t>още</a:t>
            </a:r>
            <a:endParaRPr dirty="0"/>
          </a:p>
        </p:txBody>
      </p:sp>
      <p:pic>
        <p:nvPicPr>
          <p:cNvPr id="201" name="Picture 3"/>
          <p:cNvPicPr/>
          <p:nvPr/>
        </p:nvPicPr>
        <p:blipFill>
          <a:blip r:embed="rId3"/>
          <a:stretch>
            <a:fillRect/>
          </a:stretch>
        </p:blipFill>
        <p:spPr>
          <a:xfrm>
            <a:off x="7458634" y="2922494"/>
            <a:ext cx="4381765" cy="3055666"/>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CustomShape 1"/>
          <p:cNvSpPr/>
          <p:nvPr/>
        </p:nvSpPr>
        <p:spPr>
          <a:xfrm>
            <a:off x="549360" y="719280"/>
            <a:ext cx="10514160" cy="1324080"/>
          </a:xfrm>
          <a:prstGeom prst="rect">
            <a:avLst/>
          </a:prstGeom>
          <a:noFill/>
          <a:ln>
            <a:noFill/>
          </a:ln>
        </p:spPr>
        <p:txBody>
          <a:bodyPr lIns="90000" tIns="45000" rIns="90000" bIns="45000" anchor="ctr"/>
          <a:lstStyle/>
          <a:p>
            <a:pPr>
              <a:lnSpc>
                <a:spcPct val="100000"/>
              </a:lnSpc>
            </a:pPr>
            <a:r>
              <a:rPr lang="bg-BG" sz="3200" b="1" dirty="0">
                <a:solidFill>
                  <a:srgbClr val="0070C0"/>
                </a:solidFill>
                <a:latin typeface="Verdana"/>
                <a:ea typeface="Verdana"/>
              </a:rPr>
              <a:t>Стъпка 3: </a:t>
            </a:r>
            <a:r>
              <a:rPr lang="bg-BG" sz="3200" b="1" dirty="0" smtClean="0">
                <a:solidFill>
                  <a:srgbClr val="0070C0"/>
                </a:solidFill>
                <a:latin typeface="Verdana"/>
                <a:ea typeface="Verdana"/>
              </a:rPr>
              <a:t>Определете </a:t>
            </a:r>
            <a:r>
              <a:rPr lang="bg-BG" sz="3200" b="1" dirty="0">
                <a:solidFill>
                  <a:srgbClr val="0070C0"/>
                </a:solidFill>
                <a:latin typeface="Verdana"/>
                <a:ea typeface="Verdana"/>
              </a:rPr>
              <a:t>Вашите комуникационни цели.</a:t>
            </a:r>
            <a:endParaRPr dirty="0"/>
          </a:p>
        </p:txBody>
      </p:sp>
      <p:sp>
        <p:nvSpPr>
          <p:cNvPr id="203" name="CustomShape 2"/>
          <p:cNvSpPr/>
          <p:nvPr/>
        </p:nvSpPr>
        <p:spPr>
          <a:xfrm>
            <a:off x="838080" y="2043360"/>
            <a:ext cx="8758307" cy="4132080"/>
          </a:xfrm>
          <a:prstGeom prst="rect">
            <a:avLst/>
          </a:prstGeom>
          <a:noFill/>
          <a:ln>
            <a:noFill/>
          </a:ln>
        </p:spPr>
        <p:txBody>
          <a:bodyPr lIns="90000" tIns="45000" rIns="90000" bIns="45000"/>
          <a:lstStyle/>
          <a:p>
            <a:pPr>
              <a:lnSpc>
                <a:spcPct val="100000"/>
              </a:lnSpc>
            </a:pPr>
            <a:r>
              <a:rPr lang="bg-BG" sz="2800" dirty="0">
                <a:solidFill>
                  <a:srgbClr val="000000"/>
                </a:solidFill>
                <a:latin typeface="Verdana"/>
                <a:ea typeface="Verdana"/>
              </a:rPr>
              <a:t>Вашите цели винаги трябва да са </a:t>
            </a:r>
            <a:r>
              <a:rPr lang="bg-BG" sz="2800" b="1" dirty="0">
                <a:solidFill>
                  <a:srgbClr val="000000"/>
                </a:solidFill>
                <a:latin typeface="Verdana"/>
                <a:ea typeface="Verdana"/>
              </a:rPr>
              <a:t>СМАРТ</a:t>
            </a:r>
            <a:r>
              <a:rPr lang="bg-BG" sz="2800" dirty="0">
                <a:solidFill>
                  <a:srgbClr val="000000"/>
                </a:solidFill>
                <a:latin typeface="Verdana"/>
                <a:ea typeface="Verdana"/>
              </a:rPr>
              <a:t>:</a:t>
            </a:r>
            <a:endParaRPr sz="2800" dirty="0"/>
          </a:p>
          <a:p>
            <a:pPr>
              <a:lnSpc>
                <a:spcPct val="100000"/>
              </a:lnSpc>
            </a:pPr>
            <a:r>
              <a:rPr lang="bg-BG" sz="2800" dirty="0">
                <a:solidFill>
                  <a:srgbClr val="000000"/>
                </a:solidFill>
                <a:latin typeface="Verdana"/>
                <a:ea typeface="Verdana"/>
              </a:rPr>
              <a:t>S: конкретни: послание, аудитория, въздействие</a:t>
            </a:r>
            <a:endParaRPr sz="2800" dirty="0"/>
          </a:p>
          <a:p>
            <a:pPr>
              <a:lnSpc>
                <a:spcPct val="100000"/>
              </a:lnSpc>
            </a:pPr>
            <a:r>
              <a:rPr lang="bg-BG" sz="2800" dirty="0">
                <a:solidFill>
                  <a:srgbClr val="000000"/>
                </a:solidFill>
                <a:latin typeface="Verdana"/>
                <a:ea typeface="Verdana"/>
              </a:rPr>
              <a:t>M: измерими: Ключов показател за ефективност</a:t>
            </a:r>
            <a:endParaRPr sz="2800" dirty="0"/>
          </a:p>
          <a:p>
            <a:pPr>
              <a:lnSpc>
                <a:spcPct val="100000"/>
              </a:lnSpc>
            </a:pPr>
            <a:r>
              <a:rPr lang="bg-BG" sz="2800" dirty="0">
                <a:solidFill>
                  <a:srgbClr val="000000"/>
                </a:solidFill>
                <a:latin typeface="Verdana"/>
                <a:ea typeface="Verdana"/>
              </a:rPr>
              <a:t>A: постижими: достатъчно време, </a:t>
            </a:r>
            <a:r>
              <a:rPr lang="en-US" sz="2800" dirty="0" smtClean="0">
                <a:solidFill>
                  <a:srgbClr val="000000"/>
                </a:solidFill>
                <a:latin typeface="Verdana"/>
                <a:ea typeface="Verdana"/>
              </a:rPr>
              <a:t>                 </a:t>
            </a:r>
            <a:r>
              <a:rPr lang="bg-BG" sz="2800" dirty="0" smtClean="0">
                <a:solidFill>
                  <a:srgbClr val="000000"/>
                </a:solidFill>
                <a:latin typeface="Verdana"/>
                <a:ea typeface="Verdana"/>
              </a:rPr>
              <a:t>познания</a:t>
            </a:r>
            <a:r>
              <a:rPr lang="bg-BG" sz="2800" dirty="0">
                <a:solidFill>
                  <a:srgbClr val="000000"/>
                </a:solidFill>
                <a:latin typeface="Verdana"/>
                <a:ea typeface="Verdana"/>
              </a:rPr>
              <a:t>, бюджет, ресурси</a:t>
            </a:r>
            <a:endParaRPr sz="2800" dirty="0"/>
          </a:p>
          <a:p>
            <a:pPr>
              <a:lnSpc>
                <a:spcPct val="100000"/>
              </a:lnSpc>
            </a:pPr>
            <a:r>
              <a:rPr lang="bg-BG" sz="2800" dirty="0">
                <a:solidFill>
                  <a:srgbClr val="000000"/>
                </a:solidFill>
                <a:latin typeface="Verdana"/>
                <a:ea typeface="Verdana"/>
              </a:rPr>
              <a:t>R: релевантни: да отговарят на </a:t>
            </a:r>
            <a:r>
              <a:rPr lang="en-US" sz="2800" dirty="0" smtClean="0">
                <a:solidFill>
                  <a:srgbClr val="000000"/>
                </a:solidFill>
                <a:latin typeface="Verdana"/>
                <a:ea typeface="Verdana"/>
              </a:rPr>
              <a:t>                  </a:t>
            </a:r>
            <a:r>
              <a:rPr lang="bg-BG" sz="2800" dirty="0" smtClean="0">
                <a:solidFill>
                  <a:srgbClr val="000000"/>
                </a:solidFill>
                <a:latin typeface="Verdana"/>
                <a:ea typeface="Verdana"/>
              </a:rPr>
              <a:t>желаните </a:t>
            </a:r>
            <a:r>
              <a:rPr lang="bg-BG" sz="2800" dirty="0">
                <a:solidFill>
                  <a:srgbClr val="000000"/>
                </a:solidFill>
                <a:latin typeface="Verdana"/>
                <a:ea typeface="Verdana"/>
              </a:rPr>
              <a:t>резултати</a:t>
            </a:r>
            <a:endParaRPr sz="2800" dirty="0"/>
          </a:p>
          <a:p>
            <a:pPr>
              <a:lnSpc>
                <a:spcPct val="100000"/>
              </a:lnSpc>
            </a:pPr>
            <a:r>
              <a:rPr lang="bg-BG" sz="2800" dirty="0">
                <a:solidFill>
                  <a:srgbClr val="000000"/>
                </a:solidFill>
                <a:latin typeface="Verdana"/>
                <a:ea typeface="Verdana"/>
              </a:rPr>
              <a:t>T: ограничени във времето: планирани</a:t>
            </a:r>
            <a:endParaRPr sz="2800" dirty="0"/>
          </a:p>
        </p:txBody>
      </p:sp>
      <p:pic>
        <p:nvPicPr>
          <p:cNvPr id="2" name="Картина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8208" y="2550694"/>
            <a:ext cx="3403491" cy="3715352"/>
          </a:xfrm>
          <a:prstGeom prst="rect">
            <a:avLst/>
          </a:prstGeom>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3400" b="1" dirty="0">
                <a:solidFill>
                  <a:srgbClr val="0070C0"/>
                </a:solidFill>
                <a:latin typeface="Verdana"/>
                <a:ea typeface="Verdana"/>
              </a:rPr>
              <a:t>Стъпка 4: Посланик: определете кой говори и как</a:t>
            </a:r>
            <a:endParaRPr sz="3400" dirty="0"/>
          </a:p>
        </p:txBody>
      </p:sp>
      <p:sp>
        <p:nvSpPr>
          <p:cNvPr id="205" name="CustomShape 2"/>
          <p:cNvSpPr/>
          <p:nvPr/>
        </p:nvSpPr>
        <p:spPr>
          <a:xfrm>
            <a:off x="838080" y="1825560"/>
            <a:ext cx="7256160" cy="4785480"/>
          </a:xfrm>
          <a:prstGeom prst="rect">
            <a:avLst/>
          </a:prstGeom>
          <a:noFill/>
          <a:ln>
            <a:noFill/>
          </a:ln>
        </p:spPr>
        <p:txBody>
          <a:bodyPr lIns="90000" tIns="45000" rIns="90000" bIns="45000"/>
          <a:lstStyle/>
          <a:p>
            <a:pPr>
              <a:lnSpc>
                <a:spcPct val="100000"/>
              </a:lnSpc>
            </a:pPr>
            <a:r>
              <a:rPr lang="bg-BG" sz="2800" dirty="0">
                <a:solidFill>
                  <a:srgbClr val="000000"/>
                </a:solidFill>
                <a:latin typeface="Verdana"/>
                <a:ea typeface="Verdana"/>
              </a:rPr>
              <a:t>К</a:t>
            </a:r>
            <a:r>
              <a:rPr lang="bg-BG" sz="2200" dirty="0">
                <a:solidFill>
                  <a:srgbClr val="000000"/>
                </a:solidFill>
                <a:latin typeface="Verdana"/>
                <a:ea typeface="Verdana"/>
              </a:rPr>
              <a:t>ак искате да се представите пред </a:t>
            </a:r>
            <a:r>
              <a:rPr lang="bg-BG" sz="2200" dirty="0" smtClean="0">
                <a:solidFill>
                  <a:srgbClr val="000000"/>
                </a:solidFill>
                <a:latin typeface="Verdana"/>
                <a:ea typeface="Verdana"/>
              </a:rPr>
              <a:t>вашата аудиторията </a:t>
            </a:r>
            <a:r>
              <a:rPr lang="bg-BG" sz="2200" dirty="0">
                <a:solidFill>
                  <a:srgbClr val="000000"/>
                </a:solidFill>
                <a:latin typeface="Verdana"/>
                <a:ea typeface="Verdana"/>
              </a:rPr>
              <a:t>си и защо?</a:t>
            </a:r>
            <a:endParaRPr dirty="0"/>
          </a:p>
          <a:p>
            <a:pPr>
              <a:lnSpc>
                <a:spcPct val="100000"/>
              </a:lnSpc>
              <a:buFont typeface="Arial"/>
              <a:buChar char="•"/>
            </a:pPr>
            <a:r>
              <a:rPr lang="bg-BG" sz="2200" dirty="0" smtClean="0">
                <a:solidFill>
                  <a:srgbClr val="000000"/>
                </a:solidFill>
                <a:latin typeface="Verdana"/>
                <a:ea typeface="Verdana"/>
              </a:rPr>
              <a:t> Като </a:t>
            </a:r>
            <a:r>
              <a:rPr lang="bg-BG" sz="2200" b="1" dirty="0">
                <a:solidFill>
                  <a:srgbClr val="000000"/>
                </a:solidFill>
                <a:latin typeface="Verdana"/>
                <a:ea typeface="Verdana"/>
              </a:rPr>
              <a:t>физическо лице </a:t>
            </a:r>
            <a:r>
              <a:rPr lang="bg-BG" sz="2200" dirty="0">
                <a:solidFill>
                  <a:srgbClr val="000000"/>
                </a:solidFill>
                <a:latin typeface="Verdana"/>
                <a:ea typeface="Verdana"/>
              </a:rPr>
              <a:t>(аз – близост, ангажираност)</a:t>
            </a:r>
            <a:endParaRPr dirty="0"/>
          </a:p>
          <a:p>
            <a:pPr>
              <a:lnSpc>
                <a:spcPct val="100000"/>
              </a:lnSpc>
              <a:buFont typeface="Arial"/>
              <a:buChar char="•"/>
            </a:pPr>
            <a:r>
              <a:rPr lang="bg-BG" sz="2200" dirty="0" smtClean="0">
                <a:solidFill>
                  <a:srgbClr val="000000"/>
                </a:solidFill>
                <a:latin typeface="Verdana"/>
                <a:ea typeface="Verdana"/>
              </a:rPr>
              <a:t> Като </a:t>
            </a:r>
            <a:r>
              <a:rPr lang="bg-BG" sz="2200" b="1" dirty="0" smtClean="0">
                <a:solidFill>
                  <a:srgbClr val="000000"/>
                </a:solidFill>
                <a:latin typeface="Verdana"/>
                <a:ea typeface="Verdana"/>
              </a:rPr>
              <a:t>екип </a:t>
            </a:r>
            <a:r>
              <a:rPr lang="bg-BG" sz="2200" dirty="0" smtClean="0">
                <a:solidFill>
                  <a:srgbClr val="000000"/>
                </a:solidFill>
                <a:latin typeface="Verdana"/>
                <a:ea typeface="Verdana"/>
              </a:rPr>
              <a:t>(</a:t>
            </a:r>
            <a:r>
              <a:rPr lang="bg-BG" sz="2200" dirty="0">
                <a:solidFill>
                  <a:srgbClr val="000000"/>
                </a:solidFill>
                <a:latin typeface="Verdana"/>
                <a:ea typeface="Verdana"/>
              </a:rPr>
              <a:t>Ние - доверие, </a:t>
            </a:r>
            <a:r>
              <a:rPr lang="bg-BG" sz="2200" dirty="0" smtClean="0">
                <a:solidFill>
                  <a:srgbClr val="000000"/>
                </a:solidFill>
                <a:latin typeface="Verdana"/>
                <a:ea typeface="Verdana"/>
              </a:rPr>
              <a:t>приобщаване)</a:t>
            </a:r>
            <a:endParaRPr dirty="0"/>
          </a:p>
          <a:p>
            <a:pPr>
              <a:lnSpc>
                <a:spcPct val="100000"/>
              </a:lnSpc>
              <a:buFont typeface="Arial"/>
              <a:buChar char="•"/>
            </a:pPr>
            <a:r>
              <a:rPr lang="bg-BG" sz="2200" dirty="0" smtClean="0">
                <a:solidFill>
                  <a:srgbClr val="000000"/>
                </a:solidFill>
                <a:latin typeface="Verdana"/>
                <a:ea typeface="Verdana"/>
              </a:rPr>
              <a:t> Като </a:t>
            </a:r>
            <a:r>
              <a:rPr lang="bg-BG" sz="2200" b="1" dirty="0">
                <a:solidFill>
                  <a:srgbClr val="000000"/>
                </a:solidFill>
                <a:latin typeface="Verdana"/>
                <a:ea typeface="Verdana"/>
              </a:rPr>
              <a:t>трета страна</a:t>
            </a:r>
            <a:r>
              <a:rPr lang="bg-BG" sz="2200" dirty="0">
                <a:solidFill>
                  <a:srgbClr val="000000"/>
                </a:solidFill>
                <a:latin typeface="Verdana"/>
                <a:ea typeface="Verdana"/>
              </a:rPr>
              <a:t>, комуникираща за някого или нещо (те/тя/той – </a:t>
            </a:r>
            <a:r>
              <a:rPr lang="bg-BG" sz="2200" dirty="0" smtClean="0">
                <a:solidFill>
                  <a:srgbClr val="000000"/>
                </a:solidFill>
                <a:latin typeface="Verdana"/>
                <a:ea typeface="Verdana"/>
              </a:rPr>
              <a:t>опит, размисъл, </a:t>
            </a:r>
            <a:r>
              <a:rPr lang="bg-BG" sz="2200" dirty="0">
                <a:solidFill>
                  <a:srgbClr val="000000"/>
                </a:solidFill>
                <a:latin typeface="Verdana"/>
                <a:ea typeface="Verdana"/>
              </a:rPr>
              <a:t>критично мислене)</a:t>
            </a:r>
            <a:endParaRPr dirty="0"/>
          </a:p>
          <a:p>
            <a:pPr>
              <a:lnSpc>
                <a:spcPct val="100000"/>
              </a:lnSpc>
            </a:pPr>
            <a:endParaRPr dirty="0"/>
          </a:p>
          <a:p>
            <a:pPr>
              <a:lnSpc>
                <a:spcPct val="100000"/>
              </a:lnSpc>
            </a:pPr>
            <a:r>
              <a:rPr lang="bg-BG" sz="2400" dirty="0">
                <a:solidFill>
                  <a:srgbClr val="000000"/>
                </a:solidFill>
                <a:latin typeface="Verdana"/>
                <a:ea typeface="Verdana"/>
              </a:rPr>
              <a:t>Какъв е </a:t>
            </a:r>
            <a:r>
              <a:rPr lang="bg-BG" sz="2400" b="1" dirty="0">
                <a:solidFill>
                  <a:srgbClr val="000000"/>
                </a:solidFill>
                <a:latin typeface="Verdana"/>
                <a:ea typeface="Verdana"/>
              </a:rPr>
              <a:t>основният Ви тон</a:t>
            </a:r>
            <a:r>
              <a:rPr lang="bg-BG" sz="2400" dirty="0">
                <a:solidFill>
                  <a:srgbClr val="000000"/>
                </a:solidFill>
                <a:latin typeface="Verdana"/>
                <a:ea typeface="Verdana"/>
              </a:rPr>
              <a:t>?</a:t>
            </a:r>
            <a:endParaRPr dirty="0"/>
          </a:p>
          <a:p>
            <a:pPr>
              <a:lnSpc>
                <a:spcPct val="100000"/>
              </a:lnSpc>
            </a:pPr>
            <a:r>
              <a:rPr lang="bg-BG" sz="2400" dirty="0">
                <a:solidFill>
                  <a:srgbClr val="000000"/>
                </a:solidFill>
                <a:latin typeface="Verdana"/>
                <a:ea typeface="Verdana"/>
              </a:rPr>
              <a:t>Официален, неформален, вдъхновяващ, мотивационен, разговорен и т.н. </a:t>
            </a:r>
            <a:endParaRPr dirty="0"/>
          </a:p>
          <a:p>
            <a:pPr>
              <a:lnSpc>
                <a:spcPct val="100000"/>
              </a:lnSpc>
            </a:pPr>
            <a:endParaRPr dirty="0"/>
          </a:p>
        </p:txBody>
      </p:sp>
      <p:pic>
        <p:nvPicPr>
          <p:cNvPr id="206" name="Graphic 4"/>
          <p:cNvPicPr/>
          <p:nvPr/>
        </p:nvPicPr>
        <p:blipFill>
          <a:blip r:embed="rId3"/>
          <a:stretch>
            <a:fillRect/>
          </a:stretch>
        </p:blipFill>
        <p:spPr>
          <a:xfrm>
            <a:off x="9221040" y="2055600"/>
            <a:ext cx="2687400" cy="4435560"/>
          </a:xfrm>
          <a:prstGeom prst="rect">
            <a:avLst/>
          </a:prstGeom>
          <a:ln>
            <a:noFill/>
          </a:ln>
        </p:spPr>
      </p:pic>
      <p:pic>
        <p:nvPicPr>
          <p:cNvPr id="207" name="Graphic 5"/>
          <p:cNvPicPr/>
          <p:nvPr/>
        </p:nvPicPr>
        <p:blipFill>
          <a:blip r:embed="rId4"/>
          <a:stretch>
            <a:fillRect/>
          </a:stretch>
        </p:blipFill>
        <p:spPr>
          <a:xfrm>
            <a:off x="10297800" y="1315800"/>
            <a:ext cx="807480" cy="959760"/>
          </a:xfrm>
          <a:prstGeom prst="rect">
            <a:avLst/>
          </a:prstGeom>
          <a:ln>
            <a:noFill/>
          </a:ln>
        </p:spPr>
      </p:pic>
      <p:sp>
        <p:nvSpPr>
          <p:cNvPr id="208" name="CustomShape 3"/>
          <p:cNvSpPr/>
          <p:nvPr/>
        </p:nvSpPr>
        <p:spPr>
          <a:xfrm>
            <a:off x="9678960" y="2535480"/>
            <a:ext cx="1955880" cy="1369080"/>
          </a:xfrm>
          <a:prstGeom prst="rect">
            <a:avLst/>
          </a:prstGeom>
          <a:noFill/>
          <a:ln>
            <a:noFill/>
          </a:ln>
        </p:spPr>
        <p:txBody>
          <a:bodyPr lIns="90000" tIns="45000" rIns="90000" bIns="45000"/>
          <a:lstStyle/>
          <a:p>
            <a:pPr algn="ctr">
              <a:lnSpc>
                <a:spcPct val="100000"/>
              </a:lnSpc>
            </a:pPr>
            <a:r>
              <a:rPr lang="bg-BG" sz="2800" b="1">
                <a:solidFill>
                  <a:srgbClr val="000000"/>
                </a:solidFill>
                <a:latin typeface="Calibri"/>
              </a:rPr>
              <a:t>Какво искаш да кажеш?</a:t>
            </a:r>
            <a:endParaRPr/>
          </a:p>
        </p:txBody>
      </p:sp>
      <p:pic>
        <p:nvPicPr>
          <p:cNvPr id="209" name="Graphic 7"/>
          <p:cNvPicPr/>
          <p:nvPr/>
        </p:nvPicPr>
        <p:blipFill>
          <a:blip r:embed="rId5"/>
          <a:stretch>
            <a:fillRect/>
          </a:stretch>
        </p:blipFill>
        <p:spPr>
          <a:xfrm>
            <a:off x="7771320" y="2143800"/>
            <a:ext cx="2199600" cy="4467240"/>
          </a:xfrm>
          <a:prstGeom prst="rect">
            <a:avLst/>
          </a:prstGeom>
          <a:ln>
            <a:noFill/>
          </a:ln>
        </p:spPr>
      </p:pic>
      <p:pic>
        <p:nvPicPr>
          <p:cNvPr id="210" name="Graphic 8"/>
          <p:cNvPicPr/>
          <p:nvPr/>
        </p:nvPicPr>
        <p:blipFill>
          <a:blip r:embed="rId6"/>
          <a:stretch>
            <a:fillRect/>
          </a:stretch>
        </p:blipFill>
        <p:spPr>
          <a:xfrm>
            <a:off x="8574840" y="1667520"/>
            <a:ext cx="592560" cy="748800"/>
          </a:xfrm>
          <a:prstGeom prst="rect">
            <a:avLst/>
          </a:prstGeom>
          <a:ln>
            <a:noFill/>
          </a:ln>
        </p:spPr>
      </p:pic>
      <p:sp>
        <p:nvSpPr>
          <p:cNvPr id="211" name="CustomShape 4"/>
          <p:cNvSpPr/>
          <p:nvPr/>
        </p:nvSpPr>
        <p:spPr>
          <a:xfrm>
            <a:off x="8117640" y="3033360"/>
            <a:ext cx="1507320" cy="942480"/>
          </a:xfrm>
          <a:prstGeom prst="rect">
            <a:avLst/>
          </a:prstGeom>
          <a:noFill/>
          <a:ln>
            <a:noFill/>
          </a:ln>
        </p:spPr>
        <p:txBody>
          <a:bodyPr lIns="90000" tIns="45000" rIns="90000" bIns="45000"/>
          <a:lstStyle/>
          <a:p>
            <a:pPr algn="ctr">
              <a:lnSpc>
                <a:spcPct val="100000"/>
              </a:lnSpc>
            </a:pPr>
            <a:r>
              <a:rPr lang="bg-BG" sz="2800" b="1">
                <a:solidFill>
                  <a:srgbClr val="000000"/>
                </a:solidFill>
                <a:latin typeface="Calibri"/>
              </a:rPr>
              <a:t>Кой си ти?</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4400" b="1" dirty="0">
                <a:solidFill>
                  <a:srgbClr val="0070C0"/>
                </a:solidFill>
                <a:latin typeface="Verdana"/>
                <a:ea typeface="Verdana"/>
              </a:rPr>
              <a:t>Стъпка 4: </a:t>
            </a:r>
            <a:r>
              <a:rPr lang="bg-BG" sz="4400" b="1" dirty="0" smtClean="0">
                <a:solidFill>
                  <a:srgbClr val="0070C0"/>
                </a:solidFill>
                <a:latin typeface="Verdana"/>
                <a:ea typeface="Verdana"/>
              </a:rPr>
              <a:t>Нашият </a:t>
            </a:r>
            <a:r>
              <a:rPr lang="bg-BG" sz="4400" b="1" dirty="0">
                <a:solidFill>
                  <a:srgbClr val="0070C0"/>
                </a:solidFill>
                <a:latin typeface="Verdana"/>
                <a:ea typeface="Verdana"/>
              </a:rPr>
              <a:t>пример</a:t>
            </a:r>
            <a:endParaRPr dirty="0"/>
          </a:p>
        </p:txBody>
      </p:sp>
      <p:pic>
        <p:nvPicPr>
          <p:cNvPr id="213" name="Picture 2"/>
          <p:cNvPicPr/>
          <p:nvPr/>
        </p:nvPicPr>
        <p:blipFill>
          <a:blip r:embed="rId3"/>
          <a:stretch>
            <a:fillRect/>
          </a:stretch>
        </p:blipFill>
        <p:spPr>
          <a:xfrm>
            <a:off x="838080" y="1832760"/>
            <a:ext cx="4391640" cy="2927520"/>
          </a:xfrm>
          <a:prstGeom prst="rect">
            <a:avLst/>
          </a:prstGeom>
          <a:ln w="57240">
            <a:solidFill>
              <a:srgbClr val="FFC752"/>
            </a:solidFill>
            <a:round/>
          </a:ln>
        </p:spPr>
      </p:pic>
      <p:pic>
        <p:nvPicPr>
          <p:cNvPr id="214" name="Picture 4"/>
          <p:cNvPicPr/>
          <p:nvPr/>
        </p:nvPicPr>
        <p:blipFill>
          <a:blip r:embed="rId4"/>
          <a:stretch>
            <a:fillRect/>
          </a:stretch>
        </p:blipFill>
        <p:spPr>
          <a:xfrm>
            <a:off x="6207840" y="1832760"/>
            <a:ext cx="4391640" cy="2927520"/>
          </a:xfrm>
          <a:prstGeom prst="rect">
            <a:avLst/>
          </a:prstGeom>
          <a:ln w="57240">
            <a:solidFill>
              <a:srgbClr val="FFC752"/>
            </a:solidFill>
            <a:round/>
          </a:ln>
        </p:spPr>
      </p:pic>
      <p:sp>
        <p:nvSpPr>
          <p:cNvPr id="215" name="CustomShape 2"/>
          <p:cNvSpPr/>
          <p:nvPr/>
        </p:nvSpPr>
        <p:spPr>
          <a:xfrm>
            <a:off x="838080" y="5052240"/>
            <a:ext cx="4166640" cy="942480"/>
          </a:xfrm>
          <a:prstGeom prst="rect">
            <a:avLst/>
          </a:prstGeom>
          <a:noFill/>
          <a:ln>
            <a:noFill/>
          </a:ln>
        </p:spPr>
        <p:txBody>
          <a:bodyPr lIns="90000" tIns="45000" rIns="90000" bIns="45000"/>
          <a:lstStyle/>
          <a:p>
            <a:pPr>
              <a:lnSpc>
                <a:spcPct val="100000"/>
              </a:lnSpc>
            </a:pPr>
            <a:r>
              <a:rPr lang="bg-BG" sz="2800">
                <a:solidFill>
                  <a:srgbClr val="000000"/>
                </a:solidFill>
                <a:latin typeface="Verdana"/>
                <a:ea typeface="Verdana"/>
              </a:rPr>
              <a:t>Пат Кларк – </a:t>
            </a:r>
            <a:endParaRPr/>
          </a:p>
          <a:p>
            <a:pPr>
              <a:lnSpc>
                <a:spcPct val="100000"/>
              </a:lnSpc>
            </a:pPr>
            <a:r>
              <a:rPr lang="bg-BG" sz="2800">
                <a:solidFill>
                  <a:srgbClr val="000000"/>
                </a:solidFill>
                <a:latin typeface="Verdana"/>
                <a:ea typeface="Verdana"/>
              </a:rPr>
              <a:t>политическо участие</a:t>
            </a:r>
            <a:endParaRPr/>
          </a:p>
        </p:txBody>
      </p:sp>
      <p:sp>
        <p:nvSpPr>
          <p:cNvPr id="216" name="CustomShape 3"/>
          <p:cNvSpPr/>
          <p:nvPr/>
        </p:nvSpPr>
        <p:spPr>
          <a:xfrm>
            <a:off x="6207840" y="4903920"/>
            <a:ext cx="4166640" cy="942480"/>
          </a:xfrm>
          <a:prstGeom prst="rect">
            <a:avLst/>
          </a:prstGeom>
          <a:noFill/>
          <a:ln>
            <a:noFill/>
          </a:ln>
        </p:spPr>
        <p:txBody>
          <a:bodyPr lIns="90000" tIns="45000" rIns="90000" bIns="45000"/>
          <a:lstStyle/>
          <a:p>
            <a:pPr>
              <a:lnSpc>
                <a:spcPct val="100000"/>
              </a:lnSpc>
            </a:pPr>
            <a:r>
              <a:rPr lang="bg-BG" sz="2800">
                <a:solidFill>
                  <a:srgbClr val="000000"/>
                </a:solidFill>
                <a:latin typeface="Verdana"/>
                <a:ea typeface="Verdana"/>
              </a:rPr>
              <a:t>Гюнта Анка –</a:t>
            </a:r>
            <a:endParaRPr/>
          </a:p>
          <a:p>
            <a:pPr>
              <a:lnSpc>
                <a:spcPct val="100000"/>
              </a:lnSpc>
            </a:pPr>
            <a:r>
              <a:rPr lang="bg-BG" sz="2800">
                <a:solidFill>
                  <a:srgbClr val="000000"/>
                </a:solidFill>
                <a:latin typeface="Verdana"/>
                <a:ea typeface="Verdana"/>
              </a:rPr>
              <a:t>Украйна</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7" name="CustomShape 1"/>
          <p:cNvSpPr/>
          <p:nvPr/>
        </p:nvSpPr>
        <p:spPr>
          <a:xfrm>
            <a:off x="153176" y="95400"/>
            <a:ext cx="12190680" cy="6856560"/>
          </a:xfrm>
          <a:prstGeom prst="rect">
            <a:avLst/>
          </a:prstGeom>
          <a:solidFill>
            <a:srgbClr val="FFFFFF"/>
          </a:solidFill>
          <a:ln w="12600">
            <a:noFill/>
          </a:ln>
        </p:spPr>
      </p:sp>
      <p:sp>
        <p:nvSpPr>
          <p:cNvPr id="218" name="CustomShape 2"/>
          <p:cNvSpPr/>
          <p:nvPr/>
        </p:nvSpPr>
        <p:spPr>
          <a:xfrm flipH="1">
            <a:off x="8575200" y="3335760"/>
            <a:ext cx="3290400" cy="3198960"/>
          </a:xfrm>
          <a:prstGeom prst="rtTriangle">
            <a:avLst/>
          </a:prstGeom>
          <a:solidFill>
            <a:srgbClr val="FFC000"/>
          </a:solidFill>
          <a:ln w="12600">
            <a:noFill/>
          </a:ln>
        </p:spPr>
      </p:sp>
      <p:sp>
        <p:nvSpPr>
          <p:cNvPr id="219" name="CustomShape 3"/>
          <p:cNvSpPr/>
          <p:nvPr/>
        </p:nvSpPr>
        <p:spPr>
          <a:xfrm>
            <a:off x="641880" y="623160"/>
            <a:ext cx="10903680" cy="5606280"/>
          </a:xfrm>
          <a:prstGeom prst="rect">
            <a:avLst/>
          </a:prstGeom>
          <a:noFill/>
          <a:ln w="19080">
            <a:solidFill>
              <a:srgbClr val="404040"/>
            </a:solidFill>
            <a:miter/>
          </a:ln>
        </p:spPr>
      </p:sp>
      <p:sp>
        <p:nvSpPr>
          <p:cNvPr id="220" name="CustomShape 4"/>
          <p:cNvSpPr/>
          <p:nvPr/>
        </p:nvSpPr>
        <p:spPr>
          <a:xfrm>
            <a:off x="965160" y="1383480"/>
            <a:ext cx="7131784" cy="2140200"/>
          </a:xfrm>
          <a:prstGeom prst="rect">
            <a:avLst/>
          </a:prstGeom>
          <a:noFill/>
          <a:ln>
            <a:noFill/>
          </a:ln>
        </p:spPr>
        <p:txBody>
          <a:bodyPr lIns="90000" tIns="45000" rIns="90000" bIns="45000" anchor="b"/>
          <a:lstStyle/>
          <a:p>
            <a:pPr>
              <a:lnSpc>
                <a:spcPct val="100000"/>
              </a:lnSpc>
            </a:pPr>
            <a:r>
              <a:rPr lang="bg-BG" sz="5300" dirty="0">
                <a:solidFill>
                  <a:srgbClr val="000000"/>
                </a:solidFill>
                <a:latin typeface="Calibri Light"/>
              </a:rPr>
              <a:t>Време е за </a:t>
            </a:r>
            <a:r>
              <a:rPr lang="bg-BG" sz="5300" dirty="0" smtClean="0">
                <a:solidFill>
                  <a:srgbClr val="000000"/>
                </a:solidFill>
                <a:latin typeface="Calibri Light"/>
              </a:rPr>
              <a:t>викторина </a:t>
            </a:r>
            <a:endParaRPr dirty="0"/>
          </a:p>
        </p:txBody>
      </p:sp>
      <p:pic>
        <p:nvPicPr>
          <p:cNvPr id="221" name="Graphic 2"/>
          <p:cNvPicPr/>
          <p:nvPr/>
        </p:nvPicPr>
        <p:blipFill>
          <a:blip r:embed="rId3"/>
          <a:stretch>
            <a:fillRect/>
          </a:stretch>
        </p:blipFill>
        <p:spPr>
          <a:xfrm>
            <a:off x="7599240" y="2209320"/>
            <a:ext cx="2487960" cy="2487960"/>
          </a:xfrm>
          <a:prstGeom prst="rect">
            <a:avLst/>
          </a:prstGeom>
          <a:ln>
            <a:noFill/>
          </a:ln>
        </p:spPr>
      </p:pic>
      <p:sp>
        <p:nvSpPr>
          <p:cNvPr id="222" name="CustomShape 5"/>
          <p:cNvSpPr/>
          <p:nvPr/>
        </p:nvSpPr>
        <p:spPr>
          <a:xfrm>
            <a:off x="1255059" y="4697280"/>
            <a:ext cx="4727781" cy="1389960"/>
          </a:xfrm>
          <a:prstGeom prst="rect">
            <a:avLst/>
          </a:prstGeom>
          <a:noFill/>
          <a:ln>
            <a:noFill/>
          </a:ln>
        </p:spPr>
        <p:txBody>
          <a:bodyPr lIns="90000" tIns="45000" rIns="90000" bIns="45000" anchor="b"/>
          <a:lstStyle/>
          <a:p>
            <a:pPr algn="r">
              <a:lnSpc>
                <a:spcPct val="100000"/>
              </a:lnSpc>
            </a:pPr>
            <a:r>
              <a:rPr lang="bg-BG" sz="5300" dirty="0">
                <a:solidFill>
                  <a:srgbClr val="000000"/>
                </a:solidFill>
                <a:latin typeface="Calibri Light"/>
              </a:rPr>
              <a:t>10 минути</a:t>
            </a:r>
            <a:endParaRPr dirty="0"/>
          </a:p>
        </p:txBody>
      </p:sp>
      <p:pic>
        <p:nvPicPr>
          <p:cNvPr id="223" name="Graphic 12"/>
          <p:cNvPicPr/>
          <p:nvPr/>
        </p:nvPicPr>
        <p:blipFill>
          <a:blip r:embed="rId4"/>
          <a:stretch>
            <a:fillRect/>
          </a:stretch>
        </p:blipFill>
        <p:spPr>
          <a:xfrm>
            <a:off x="5984640" y="5174280"/>
            <a:ext cx="912960" cy="9129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CustomShape 1"/>
          <p:cNvSpPr/>
          <p:nvPr/>
        </p:nvSpPr>
        <p:spPr>
          <a:xfrm>
            <a:off x="838080" y="713520"/>
            <a:ext cx="10514160" cy="975600"/>
          </a:xfrm>
          <a:prstGeom prst="rect">
            <a:avLst/>
          </a:prstGeom>
          <a:noFill/>
          <a:ln>
            <a:noFill/>
          </a:ln>
        </p:spPr>
        <p:txBody>
          <a:bodyPr lIns="90000" tIns="45000" rIns="90000" bIns="45000" anchor="ctr"/>
          <a:lstStyle/>
          <a:p>
            <a:pPr>
              <a:lnSpc>
                <a:spcPct val="90000"/>
              </a:lnSpc>
            </a:pPr>
            <a:r>
              <a:rPr lang="bg-BG" sz="4400" b="1">
                <a:solidFill>
                  <a:srgbClr val="000000"/>
                </a:solidFill>
                <a:latin typeface="Verdana"/>
                <a:ea typeface="Verdana"/>
              </a:rPr>
              <a:t>В1: Наличието на комуникационна стратегия ще помогне на организацията Ви:</a:t>
            </a:r>
            <a:endParaRPr/>
          </a:p>
        </p:txBody>
      </p:sp>
      <p:sp>
        <p:nvSpPr>
          <p:cNvPr id="225" name="CustomShape 2"/>
          <p:cNvSpPr/>
          <p:nvPr/>
        </p:nvSpPr>
        <p:spPr>
          <a:xfrm>
            <a:off x="1717200" y="2676240"/>
            <a:ext cx="10024200" cy="3578760"/>
          </a:xfrm>
          <a:prstGeom prst="rect">
            <a:avLst/>
          </a:prstGeom>
          <a:noFill/>
          <a:ln>
            <a:noFill/>
          </a:ln>
        </p:spPr>
        <p:txBody>
          <a:bodyPr lIns="90000" tIns="45000" rIns="90000" bIns="45000"/>
          <a:lstStyle/>
          <a:p>
            <a:pPr>
              <a:buFont typeface="Calibri Light"/>
              <a:buAutoNum type="arabicPeriod"/>
            </a:pPr>
            <a:r>
              <a:rPr lang="bg-BG" sz="4000" dirty="0">
                <a:solidFill>
                  <a:srgbClr val="000000"/>
                </a:solidFill>
                <a:latin typeface="Verdana"/>
                <a:ea typeface="Verdana"/>
              </a:rPr>
              <a:t> Да определи ясна аудитория</a:t>
            </a:r>
            <a:endParaRPr lang="bg-BG" sz="4000" dirty="0"/>
          </a:p>
          <a:p>
            <a:pPr>
              <a:lnSpc>
                <a:spcPct val="100000"/>
              </a:lnSpc>
              <a:buFont typeface="Calibri Light"/>
              <a:buAutoNum type="arabicPeriod"/>
            </a:pPr>
            <a:r>
              <a:rPr lang="bg-BG" sz="4000" dirty="0" smtClean="0">
                <a:solidFill>
                  <a:srgbClr val="000000"/>
                </a:solidFill>
                <a:latin typeface="Verdana"/>
                <a:ea typeface="Verdana"/>
              </a:rPr>
              <a:t> Да </a:t>
            </a:r>
            <a:r>
              <a:rPr lang="bg-BG" sz="4000" dirty="0">
                <a:solidFill>
                  <a:srgbClr val="000000"/>
                </a:solidFill>
                <a:latin typeface="Verdana"/>
                <a:ea typeface="Verdana"/>
              </a:rPr>
              <a:t>има по-голямо финансиране</a:t>
            </a:r>
            <a:endParaRPr dirty="0"/>
          </a:p>
          <a:p>
            <a:pPr>
              <a:lnSpc>
                <a:spcPct val="100000"/>
              </a:lnSpc>
              <a:buFont typeface="Calibri Light"/>
              <a:buAutoNum type="arabicPeriod"/>
            </a:pPr>
            <a:r>
              <a:rPr lang="bg-BG" sz="4000" dirty="0" smtClean="0">
                <a:solidFill>
                  <a:srgbClr val="000000"/>
                </a:solidFill>
                <a:latin typeface="Verdana"/>
                <a:ea typeface="Verdana"/>
              </a:rPr>
              <a:t> Да </a:t>
            </a:r>
            <a:r>
              <a:rPr lang="bg-BG" sz="4000" dirty="0">
                <a:solidFill>
                  <a:srgbClr val="000000"/>
                </a:solidFill>
                <a:latin typeface="Verdana"/>
                <a:ea typeface="Verdana"/>
              </a:rPr>
              <a:t>направи промяна в политиката</a:t>
            </a:r>
            <a:endParaRPr dirty="0"/>
          </a:p>
          <a:p>
            <a:pPr>
              <a:lnSpc>
                <a:spcPct val="100000"/>
              </a:lnSpc>
              <a:buFont typeface="Calibri Light"/>
              <a:buAutoNum type="arabicPeriod"/>
            </a:pPr>
            <a:r>
              <a:rPr lang="bg-BG" sz="4000" dirty="0" smtClean="0">
                <a:solidFill>
                  <a:srgbClr val="000000"/>
                </a:solidFill>
                <a:latin typeface="Verdana"/>
                <a:ea typeface="Verdana"/>
              </a:rPr>
              <a:t> Да </a:t>
            </a:r>
            <a:r>
              <a:rPr lang="bg-BG" sz="4000" dirty="0">
                <a:solidFill>
                  <a:srgbClr val="000000"/>
                </a:solidFill>
                <a:latin typeface="Verdana"/>
                <a:ea typeface="Verdana"/>
              </a:rPr>
              <a:t>гарантира, че посланията Ви са запомнящи се</a:t>
            </a:r>
            <a:endParaRPr dirty="0"/>
          </a:p>
          <a:p>
            <a:pPr>
              <a:lnSpc>
                <a:spcPct val="100000"/>
              </a:lnSpc>
            </a:pPr>
            <a:endParaRPr dirty="0"/>
          </a:p>
          <a:p>
            <a:pPr>
              <a:lnSpc>
                <a:spcPct val="100000"/>
              </a:lnSpc>
            </a:pPr>
            <a:r>
              <a:rPr lang="bg-BG" sz="2600" b="1" dirty="0" smtClean="0">
                <a:solidFill>
                  <a:srgbClr val="000000"/>
                </a:solidFill>
                <a:latin typeface="Verdana"/>
                <a:ea typeface="Verdana"/>
              </a:rPr>
              <a:t>Посочете </a:t>
            </a:r>
            <a:r>
              <a:rPr lang="bg-BG" sz="2600" b="1" dirty="0">
                <a:solidFill>
                  <a:srgbClr val="000000"/>
                </a:solidFill>
                <a:latin typeface="Verdana"/>
                <a:ea typeface="Verdana"/>
              </a:rPr>
              <a:t>2-та верни отговора</a:t>
            </a:r>
            <a:endParaRPr b="1" dirty="0"/>
          </a:p>
          <a:p>
            <a:pPr>
              <a:lnSpc>
                <a:spcPct val="100000"/>
              </a:lnSpc>
            </a:pPr>
            <a:endParaRPr dirty="0"/>
          </a:p>
          <a:p>
            <a:pPr>
              <a:lnSpc>
                <a:spcPct val="100000"/>
              </a:lnSpc>
            </a:pP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CustomShape 1"/>
          <p:cNvSpPr/>
          <p:nvPr/>
        </p:nvSpPr>
        <p:spPr>
          <a:xfrm>
            <a:off x="838080" y="747000"/>
            <a:ext cx="10514160" cy="942120"/>
          </a:xfrm>
          <a:prstGeom prst="rect">
            <a:avLst/>
          </a:prstGeom>
          <a:noFill/>
          <a:ln>
            <a:noFill/>
          </a:ln>
        </p:spPr>
        <p:txBody>
          <a:bodyPr lIns="90000" tIns="45000" rIns="90000" bIns="45000" anchor="ctr"/>
          <a:lstStyle/>
          <a:p>
            <a:pPr>
              <a:lnSpc>
                <a:spcPct val="90000"/>
              </a:lnSpc>
            </a:pPr>
            <a:r>
              <a:rPr lang="bg-BG" sz="4400" b="1">
                <a:solidFill>
                  <a:srgbClr val="000000"/>
                </a:solidFill>
                <a:latin typeface="Verdana"/>
                <a:ea typeface="Verdana"/>
              </a:rPr>
              <a:t>В1: Наличието на комуникационна стратегия ще помогне на организацията Ви:</a:t>
            </a:r>
            <a:endParaRPr/>
          </a:p>
        </p:txBody>
      </p:sp>
      <p:sp>
        <p:nvSpPr>
          <p:cNvPr id="227" name="CustomShape 2"/>
          <p:cNvSpPr/>
          <p:nvPr/>
        </p:nvSpPr>
        <p:spPr>
          <a:xfrm>
            <a:off x="1717200" y="2676240"/>
            <a:ext cx="10024200" cy="3578760"/>
          </a:xfrm>
          <a:prstGeom prst="rect">
            <a:avLst/>
          </a:prstGeom>
          <a:noFill/>
          <a:ln>
            <a:noFill/>
          </a:ln>
        </p:spPr>
        <p:txBody>
          <a:bodyPr lIns="90000" tIns="45000" rIns="90000" bIns="45000"/>
          <a:lstStyle/>
          <a:p>
            <a:pPr>
              <a:lnSpc>
                <a:spcPct val="100000"/>
              </a:lnSpc>
              <a:buFont typeface="Calibri Light"/>
              <a:buAutoNum type="arabicPeriod"/>
            </a:pPr>
            <a:r>
              <a:rPr lang="bg-BG" sz="4000" b="1" dirty="0">
                <a:solidFill>
                  <a:srgbClr val="000000"/>
                </a:solidFill>
                <a:latin typeface="Verdana"/>
                <a:ea typeface="Verdana"/>
              </a:rPr>
              <a:t> Да определи ясна аудитория</a:t>
            </a:r>
            <a:endParaRPr dirty="0"/>
          </a:p>
          <a:p>
            <a:pPr>
              <a:lnSpc>
                <a:spcPct val="100000"/>
              </a:lnSpc>
              <a:buFont typeface="Calibri Light"/>
              <a:buAutoNum type="arabicPeriod"/>
            </a:pPr>
            <a:r>
              <a:rPr lang="bg-BG" sz="4000" strike="sngStrike" dirty="0">
                <a:solidFill>
                  <a:srgbClr val="000000"/>
                </a:solidFill>
                <a:latin typeface="Verdana"/>
                <a:ea typeface="Verdana"/>
              </a:rPr>
              <a:t> Да има по-голямо финансиране</a:t>
            </a:r>
            <a:endParaRPr strike="sngStrike" dirty="0"/>
          </a:p>
          <a:p>
            <a:pPr>
              <a:lnSpc>
                <a:spcPct val="100000"/>
              </a:lnSpc>
              <a:buFont typeface="Calibri Light"/>
              <a:buAutoNum type="arabicPeriod"/>
            </a:pPr>
            <a:r>
              <a:rPr lang="bg-BG" sz="4000" strike="sngStrike" dirty="0">
                <a:solidFill>
                  <a:srgbClr val="000000"/>
                </a:solidFill>
                <a:latin typeface="Verdana"/>
                <a:ea typeface="Verdana"/>
              </a:rPr>
              <a:t> Да направи промяна в политиката</a:t>
            </a:r>
            <a:endParaRPr strike="sngStrike" dirty="0"/>
          </a:p>
          <a:p>
            <a:pPr>
              <a:lnSpc>
                <a:spcPct val="100000"/>
              </a:lnSpc>
              <a:buFont typeface="Calibri Light"/>
              <a:buAutoNum type="arabicPeriod"/>
            </a:pPr>
            <a:r>
              <a:rPr lang="bg-BG" sz="4000" b="1" dirty="0">
                <a:solidFill>
                  <a:srgbClr val="000000"/>
                </a:solidFill>
                <a:latin typeface="Verdana"/>
                <a:ea typeface="Verdana"/>
              </a:rPr>
              <a:t> Да гарантира, че посланията Ви са запомнящи </a:t>
            </a:r>
            <a:r>
              <a:rPr lang="bg-BG" sz="4000" b="1" dirty="0" smtClean="0">
                <a:solidFill>
                  <a:srgbClr val="000000"/>
                </a:solidFill>
                <a:latin typeface="Verdana"/>
                <a:ea typeface="Verdana"/>
              </a:rPr>
              <a:t>се</a:t>
            </a:r>
          </a:p>
          <a:p>
            <a:endParaRPr lang="bg-BG" dirty="0" smtClean="0">
              <a:solidFill>
                <a:srgbClr val="000000"/>
              </a:solidFill>
              <a:latin typeface="Verdana"/>
              <a:ea typeface="Verdana"/>
            </a:endParaRPr>
          </a:p>
          <a:p>
            <a:r>
              <a:rPr lang="bg-BG" sz="2200" dirty="0" smtClean="0">
                <a:solidFill>
                  <a:srgbClr val="000000"/>
                </a:solidFill>
                <a:latin typeface="Verdana"/>
                <a:ea typeface="Verdana"/>
              </a:rPr>
              <a:t>Ето </a:t>
            </a:r>
            <a:r>
              <a:rPr lang="bg-BG" sz="2200" dirty="0">
                <a:solidFill>
                  <a:srgbClr val="000000"/>
                </a:solidFill>
                <a:latin typeface="Verdana"/>
                <a:ea typeface="Verdana"/>
              </a:rPr>
              <a:t>3-те верни </a:t>
            </a:r>
            <a:r>
              <a:rPr lang="bg-BG" sz="2200" dirty="0" smtClean="0">
                <a:solidFill>
                  <a:srgbClr val="000000"/>
                </a:solidFill>
                <a:latin typeface="Verdana"/>
                <a:ea typeface="Verdana"/>
              </a:rPr>
              <a:t>отговора</a:t>
            </a:r>
          </a:p>
          <a:p>
            <a:endParaRPr lang="bg-BG" dirty="0"/>
          </a:p>
          <a:p>
            <a:pPr>
              <a:lnSpc>
                <a:spcPct val="100000"/>
              </a:lnSpc>
            </a:pP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CustomShape 1"/>
          <p:cNvSpPr/>
          <p:nvPr/>
        </p:nvSpPr>
        <p:spPr>
          <a:xfrm>
            <a:off x="838080" y="365040"/>
            <a:ext cx="10514160" cy="1324080"/>
          </a:xfrm>
          <a:prstGeom prst="rect">
            <a:avLst/>
          </a:prstGeom>
          <a:noFill/>
          <a:ln>
            <a:noFill/>
          </a:ln>
        </p:spPr>
        <p:txBody>
          <a:bodyPr lIns="90000" tIns="45000" rIns="90000" bIns="45000" anchor="ctr"/>
          <a:lstStyle/>
          <a:p>
            <a:pPr>
              <a:lnSpc>
                <a:spcPct val="90000"/>
              </a:lnSpc>
            </a:pPr>
            <a:r>
              <a:rPr lang="bg-BG" sz="4400" b="1">
                <a:solidFill>
                  <a:srgbClr val="000000"/>
                </a:solidFill>
                <a:latin typeface="Verdana"/>
                <a:ea typeface="Verdana"/>
              </a:rPr>
              <a:t>В2: Кои са аудиториите на организациите на хора с увреждания?</a:t>
            </a:r>
            <a:endParaRPr/>
          </a:p>
        </p:txBody>
      </p:sp>
      <p:sp>
        <p:nvSpPr>
          <p:cNvPr id="229" name="CustomShape 2"/>
          <p:cNvSpPr/>
          <p:nvPr/>
        </p:nvSpPr>
        <p:spPr>
          <a:xfrm>
            <a:off x="1717200" y="2196720"/>
            <a:ext cx="10024200" cy="3578760"/>
          </a:xfrm>
          <a:prstGeom prst="rect">
            <a:avLst/>
          </a:prstGeom>
          <a:noFill/>
          <a:ln>
            <a:noFill/>
          </a:ln>
        </p:spPr>
        <p:txBody>
          <a:bodyPr lIns="90000" tIns="45000" rIns="90000" bIns="45000"/>
          <a:lstStyle/>
          <a:p>
            <a:pPr>
              <a:lnSpc>
                <a:spcPct val="100000"/>
              </a:lnSpc>
              <a:buFont typeface="Calibri Light"/>
              <a:buAutoNum type="arabicPeriod"/>
            </a:pPr>
            <a:r>
              <a:rPr lang="bg-BG" sz="4000" dirty="0">
                <a:solidFill>
                  <a:srgbClr val="000000"/>
                </a:solidFill>
                <a:latin typeface="Verdana"/>
                <a:ea typeface="Verdana"/>
              </a:rPr>
              <a:t> </a:t>
            </a:r>
            <a:r>
              <a:rPr lang="bg-BG" sz="3200" dirty="0">
                <a:solidFill>
                  <a:srgbClr val="000000"/>
                </a:solidFill>
                <a:latin typeface="Verdana"/>
                <a:ea typeface="Verdana"/>
              </a:rPr>
              <a:t>Широката общественост</a:t>
            </a:r>
            <a:endParaRPr dirty="0"/>
          </a:p>
          <a:p>
            <a:pPr>
              <a:lnSpc>
                <a:spcPct val="100000"/>
              </a:lnSpc>
              <a:buFont typeface="Calibri Light"/>
              <a:buAutoNum type="arabicPeriod"/>
            </a:pPr>
            <a:r>
              <a:rPr lang="bg-BG" sz="3200" dirty="0">
                <a:solidFill>
                  <a:srgbClr val="000000"/>
                </a:solidFill>
                <a:latin typeface="Verdana"/>
                <a:ea typeface="Verdana"/>
              </a:rPr>
              <a:t> </a:t>
            </a:r>
            <a:r>
              <a:rPr lang="bg-BG" sz="3200" dirty="0" smtClean="0">
                <a:solidFill>
                  <a:srgbClr val="000000"/>
                </a:solidFill>
                <a:latin typeface="Verdana"/>
                <a:ea typeface="Verdana"/>
              </a:rPr>
              <a:t> Местни</a:t>
            </a:r>
            <a:r>
              <a:rPr lang="bg-BG" sz="3200" dirty="0">
                <a:solidFill>
                  <a:srgbClr val="000000"/>
                </a:solidFill>
                <a:latin typeface="Verdana"/>
                <a:ea typeface="Verdana"/>
              </a:rPr>
              <a:t>, национални и международни политици</a:t>
            </a:r>
            <a:endParaRPr dirty="0"/>
          </a:p>
          <a:p>
            <a:pPr>
              <a:lnSpc>
                <a:spcPct val="100000"/>
              </a:lnSpc>
              <a:buFont typeface="Calibri Light"/>
              <a:buAutoNum type="arabicPeriod"/>
            </a:pPr>
            <a:r>
              <a:rPr lang="bg-BG" sz="3200" dirty="0">
                <a:solidFill>
                  <a:srgbClr val="000000"/>
                </a:solidFill>
                <a:latin typeface="Verdana"/>
                <a:ea typeface="Verdana"/>
              </a:rPr>
              <a:t> </a:t>
            </a:r>
            <a:r>
              <a:rPr lang="bg-BG" sz="3200" dirty="0" smtClean="0">
                <a:solidFill>
                  <a:srgbClr val="000000"/>
                </a:solidFill>
                <a:latin typeface="Verdana"/>
                <a:ea typeface="Verdana"/>
              </a:rPr>
              <a:t> Други </a:t>
            </a:r>
            <a:r>
              <a:rPr lang="bg-BG" sz="3200" dirty="0">
                <a:solidFill>
                  <a:srgbClr val="000000"/>
                </a:solidFill>
                <a:latin typeface="Verdana"/>
                <a:ea typeface="Verdana"/>
              </a:rPr>
              <a:t>организации на хора с увреждания и НПО</a:t>
            </a:r>
            <a:endParaRPr dirty="0"/>
          </a:p>
          <a:p>
            <a:pPr>
              <a:lnSpc>
                <a:spcPct val="100000"/>
              </a:lnSpc>
              <a:buFont typeface="Calibri Light"/>
              <a:buAutoNum type="arabicPeriod"/>
            </a:pPr>
            <a:r>
              <a:rPr lang="bg-BG" sz="3200" dirty="0" smtClean="0">
                <a:solidFill>
                  <a:srgbClr val="000000"/>
                </a:solidFill>
                <a:latin typeface="Verdana"/>
                <a:ea typeface="Verdana"/>
              </a:rPr>
              <a:t>  Лица </a:t>
            </a:r>
            <a:r>
              <a:rPr lang="bg-BG" sz="3200" dirty="0">
                <a:solidFill>
                  <a:srgbClr val="000000"/>
                </a:solidFill>
                <a:latin typeface="Verdana"/>
                <a:ea typeface="Verdana"/>
              </a:rPr>
              <a:t>с увреждания и техните семейства и приятели </a:t>
            </a:r>
            <a:endParaRPr dirty="0"/>
          </a:p>
          <a:p>
            <a:pPr>
              <a:lnSpc>
                <a:spcPct val="100000"/>
              </a:lnSpc>
            </a:pPr>
            <a:r>
              <a:rPr lang="bg-BG" sz="2800" b="1" dirty="0" smtClean="0">
                <a:solidFill>
                  <a:srgbClr val="000000"/>
                </a:solidFill>
                <a:latin typeface="Verdana"/>
                <a:ea typeface="Verdana"/>
              </a:rPr>
              <a:t>Посочете </a:t>
            </a:r>
            <a:r>
              <a:rPr lang="bg-BG" sz="2800" b="1" dirty="0">
                <a:solidFill>
                  <a:srgbClr val="000000"/>
                </a:solidFill>
                <a:latin typeface="Verdana"/>
                <a:ea typeface="Verdana"/>
              </a:rPr>
              <a:t>3-те верни отговора</a:t>
            </a:r>
            <a:endParaRPr b="1"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CustomShape 1"/>
          <p:cNvSpPr/>
          <p:nvPr/>
        </p:nvSpPr>
        <p:spPr>
          <a:xfrm>
            <a:off x="838080" y="365040"/>
            <a:ext cx="10514160" cy="1324080"/>
          </a:xfrm>
          <a:prstGeom prst="rect">
            <a:avLst/>
          </a:prstGeom>
          <a:noFill/>
          <a:ln>
            <a:noFill/>
          </a:ln>
        </p:spPr>
        <p:txBody>
          <a:bodyPr lIns="90000" tIns="45000" rIns="90000" bIns="45000" anchor="ctr"/>
          <a:lstStyle/>
          <a:p>
            <a:pPr>
              <a:lnSpc>
                <a:spcPct val="90000"/>
              </a:lnSpc>
            </a:pPr>
            <a:r>
              <a:rPr lang="bg-BG" sz="4400" b="1">
                <a:solidFill>
                  <a:srgbClr val="000000"/>
                </a:solidFill>
                <a:latin typeface="Verdana"/>
                <a:ea typeface="Verdana"/>
              </a:rPr>
              <a:t>В2: Кои са аудиториите на организациите на хора с увреждания?</a:t>
            </a:r>
            <a:endParaRPr/>
          </a:p>
        </p:txBody>
      </p:sp>
      <p:sp>
        <p:nvSpPr>
          <p:cNvPr id="231" name="CustomShape 2"/>
          <p:cNvSpPr/>
          <p:nvPr/>
        </p:nvSpPr>
        <p:spPr>
          <a:xfrm>
            <a:off x="1717200" y="2196720"/>
            <a:ext cx="10024200" cy="3578760"/>
          </a:xfrm>
          <a:prstGeom prst="rect">
            <a:avLst/>
          </a:prstGeom>
          <a:noFill/>
          <a:ln>
            <a:noFill/>
          </a:ln>
        </p:spPr>
        <p:txBody>
          <a:bodyPr lIns="90000" tIns="45000" rIns="90000" bIns="45000"/>
          <a:lstStyle/>
          <a:p>
            <a:pPr>
              <a:lnSpc>
                <a:spcPct val="100000"/>
              </a:lnSpc>
              <a:buFont typeface="Calibri Light"/>
              <a:buAutoNum type="arabicPeriod"/>
            </a:pPr>
            <a:r>
              <a:rPr lang="bg-BG" sz="4000" strike="sngStrike" dirty="0">
                <a:solidFill>
                  <a:srgbClr val="000000"/>
                </a:solidFill>
                <a:latin typeface="Verdana"/>
                <a:ea typeface="Verdana"/>
              </a:rPr>
              <a:t> </a:t>
            </a:r>
            <a:r>
              <a:rPr lang="bg-BG" sz="3200" strike="sngStrike" dirty="0">
                <a:solidFill>
                  <a:srgbClr val="000000"/>
                </a:solidFill>
                <a:latin typeface="Verdana"/>
                <a:ea typeface="Verdana"/>
              </a:rPr>
              <a:t>Широката общественост</a:t>
            </a:r>
            <a:endParaRPr strike="sngStrike" dirty="0"/>
          </a:p>
          <a:p>
            <a:pPr>
              <a:lnSpc>
                <a:spcPct val="100000"/>
              </a:lnSpc>
              <a:buFont typeface="Calibri Light"/>
              <a:buAutoNum type="arabicPeriod"/>
            </a:pPr>
            <a:r>
              <a:rPr lang="bg-BG" sz="3200" b="1" dirty="0">
                <a:solidFill>
                  <a:srgbClr val="000000"/>
                </a:solidFill>
                <a:latin typeface="Verdana"/>
                <a:ea typeface="Verdana"/>
              </a:rPr>
              <a:t> Местни, национални и международни политици</a:t>
            </a:r>
            <a:endParaRPr dirty="0"/>
          </a:p>
          <a:p>
            <a:pPr>
              <a:lnSpc>
                <a:spcPct val="100000"/>
              </a:lnSpc>
              <a:buFont typeface="Calibri Light"/>
              <a:buAutoNum type="arabicPeriod"/>
            </a:pPr>
            <a:r>
              <a:rPr lang="bg-BG" sz="3200" b="1" dirty="0">
                <a:solidFill>
                  <a:srgbClr val="000000"/>
                </a:solidFill>
                <a:latin typeface="Verdana"/>
                <a:ea typeface="Verdana"/>
              </a:rPr>
              <a:t>Други организации на хора с увреждания и НПО</a:t>
            </a:r>
            <a:endParaRPr dirty="0"/>
          </a:p>
          <a:p>
            <a:pPr>
              <a:lnSpc>
                <a:spcPct val="100000"/>
              </a:lnSpc>
              <a:buFont typeface="Calibri Light"/>
              <a:buAutoNum type="arabicPeriod"/>
            </a:pPr>
            <a:r>
              <a:rPr lang="bg-BG" sz="3200" b="1" dirty="0">
                <a:solidFill>
                  <a:srgbClr val="000000"/>
                </a:solidFill>
                <a:latin typeface="Verdana"/>
                <a:ea typeface="Verdana"/>
              </a:rPr>
              <a:t> Лица с увреждания и техните семейства и приятели</a:t>
            </a:r>
            <a:endParaRPr dirty="0"/>
          </a:p>
          <a:p>
            <a:pPr>
              <a:lnSpc>
                <a:spcPct val="100000"/>
              </a:lnSpc>
            </a:pPr>
            <a:r>
              <a:rPr lang="bg-BG" sz="3200" dirty="0">
                <a:solidFill>
                  <a:srgbClr val="000000"/>
                </a:solidFill>
                <a:latin typeface="Verdana"/>
                <a:ea typeface="Verdana"/>
              </a:rPr>
              <a:t>Ето 3-те верни отговора</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CustomShape 1"/>
          <p:cNvSpPr/>
          <p:nvPr/>
        </p:nvSpPr>
        <p:spPr>
          <a:xfrm>
            <a:off x="838080" y="365040"/>
            <a:ext cx="10514160" cy="1324080"/>
          </a:xfrm>
          <a:prstGeom prst="rect">
            <a:avLst/>
          </a:prstGeom>
          <a:noFill/>
          <a:ln>
            <a:noFill/>
          </a:ln>
        </p:spPr>
        <p:txBody>
          <a:bodyPr lIns="90000" tIns="45000" rIns="90000" bIns="45000" anchor="ctr"/>
          <a:lstStyle/>
          <a:p>
            <a:pPr>
              <a:lnSpc>
                <a:spcPct val="90000"/>
              </a:lnSpc>
            </a:pPr>
            <a:r>
              <a:rPr lang="bg-BG" sz="4400" b="1">
                <a:solidFill>
                  <a:srgbClr val="000000"/>
                </a:solidFill>
                <a:latin typeface="Verdana"/>
                <a:ea typeface="Verdana"/>
              </a:rPr>
              <a:t>В3: Коя от следните цели не е СМАРТ*?</a:t>
            </a:r>
            <a:endParaRPr/>
          </a:p>
        </p:txBody>
      </p:sp>
      <p:sp>
        <p:nvSpPr>
          <p:cNvPr id="233" name="CustomShape 2"/>
          <p:cNvSpPr/>
          <p:nvPr/>
        </p:nvSpPr>
        <p:spPr>
          <a:xfrm>
            <a:off x="1152000" y="1872000"/>
            <a:ext cx="10903320" cy="4429440"/>
          </a:xfrm>
          <a:prstGeom prst="rect">
            <a:avLst/>
          </a:prstGeom>
          <a:noFill/>
          <a:ln>
            <a:noFill/>
          </a:ln>
        </p:spPr>
        <p:txBody>
          <a:bodyPr lIns="90000" tIns="45000" rIns="90000" bIns="45000"/>
          <a:lstStyle/>
          <a:p>
            <a:pPr>
              <a:lnSpc>
                <a:spcPct val="150000"/>
              </a:lnSpc>
              <a:buFont typeface="Calibri Light"/>
              <a:buAutoNum type="arabicPeriod"/>
            </a:pPr>
            <a:r>
              <a:rPr lang="bg-BG" sz="2800">
                <a:solidFill>
                  <a:srgbClr val="000000"/>
                </a:solidFill>
                <a:latin typeface="Verdana"/>
                <a:ea typeface="Verdana"/>
              </a:rPr>
              <a:t>Искаме всички лица да могат да гласуват на следващите избори в ЕС</a:t>
            </a:r>
            <a:endParaRPr/>
          </a:p>
          <a:p>
            <a:pPr>
              <a:lnSpc>
                <a:spcPct val="150000"/>
              </a:lnSpc>
              <a:buFont typeface="Calibri Light"/>
              <a:buAutoNum type="arabicPeriod"/>
            </a:pPr>
            <a:r>
              <a:rPr lang="bg-BG" sz="2800">
                <a:solidFill>
                  <a:srgbClr val="000000"/>
                </a:solidFill>
                <a:latin typeface="Verdana"/>
                <a:ea typeface="Verdana"/>
              </a:rPr>
              <a:t> Искаме пълно равноправие в обществото</a:t>
            </a:r>
            <a:endParaRPr/>
          </a:p>
          <a:p>
            <a:pPr>
              <a:lnSpc>
                <a:spcPct val="150000"/>
              </a:lnSpc>
              <a:buFont typeface="Calibri Light"/>
              <a:buAutoNum type="arabicPeriod"/>
            </a:pPr>
            <a:r>
              <a:rPr lang="bg-BG" sz="2800">
                <a:solidFill>
                  <a:srgbClr val="000000"/>
                </a:solidFill>
                <a:latin typeface="Verdana"/>
                <a:ea typeface="Verdana"/>
              </a:rPr>
              <a:t> Искаме да представляваме интересите и гласовете на хората с увреждания в страната</a:t>
            </a:r>
            <a:endParaRPr/>
          </a:p>
          <a:p>
            <a:pPr>
              <a:lnSpc>
                <a:spcPct val="150000"/>
              </a:lnSpc>
            </a:pPr>
            <a:endParaRPr/>
          </a:p>
          <a:p>
            <a:pPr>
              <a:lnSpc>
                <a:spcPct val="100000"/>
              </a:lnSpc>
            </a:pPr>
            <a:r>
              <a:rPr lang="bg-BG" sz="2600">
                <a:solidFill>
                  <a:srgbClr val="000000"/>
                </a:solidFill>
                <a:latin typeface="Verdana"/>
                <a:ea typeface="Verdana"/>
              </a:rPr>
              <a:t>СМАРТ: конкретен, измерим, постижим,  релевантен, ограничен във времето</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CustomShape 1"/>
          <p:cNvSpPr/>
          <p:nvPr/>
        </p:nvSpPr>
        <p:spPr>
          <a:xfrm>
            <a:off x="838080" y="365040"/>
            <a:ext cx="10514160" cy="1324080"/>
          </a:xfrm>
          <a:prstGeom prst="rect">
            <a:avLst/>
          </a:prstGeom>
          <a:noFill/>
          <a:ln>
            <a:noFill/>
          </a:ln>
        </p:spPr>
        <p:txBody>
          <a:bodyPr lIns="90000" tIns="45000" rIns="90000" bIns="45000" anchor="ctr"/>
          <a:lstStyle/>
          <a:p>
            <a:pPr>
              <a:lnSpc>
                <a:spcPct val="90000"/>
              </a:lnSpc>
            </a:pPr>
            <a:r>
              <a:rPr lang="bg-BG" sz="4400" b="1">
                <a:solidFill>
                  <a:srgbClr val="000000"/>
                </a:solidFill>
                <a:latin typeface="Verdana"/>
                <a:ea typeface="Verdana"/>
              </a:rPr>
              <a:t>В3: Коя от следните цели не е СМАРТ*?</a:t>
            </a:r>
            <a:endParaRPr/>
          </a:p>
        </p:txBody>
      </p:sp>
      <p:sp>
        <p:nvSpPr>
          <p:cNvPr id="235" name="CustomShape 2"/>
          <p:cNvSpPr/>
          <p:nvPr/>
        </p:nvSpPr>
        <p:spPr>
          <a:xfrm>
            <a:off x="838080" y="1825560"/>
            <a:ext cx="10903320" cy="4429440"/>
          </a:xfrm>
          <a:prstGeom prst="rect">
            <a:avLst/>
          </a:prstGeom>
          <a:noFill/>
          <a:ln>
            <a:noFill/>
          </a:ln>
        </p:spPr>
        <p:txBody>
          <a:bodyPr lIns="90000" tIns="45000" rIns="90000" bIns="45000"/>
          <a:lstStyle/>
          <a:p>
            <a:pPr>
              <a:lnSpc>
                <a:spcPct val="150000"/>
              </a:lnSpc>
              <a:buFont typeface="Calibri Light"/>
              <a:buAutoNum type="arabicPeriod"/>
            </a:pPr>
            <a:r>
              <a:rPr lang="bg-BG" sz="2800" b="1" dirty="0">
                <a:solidFill>
                  <a:srgbClr val="000000"/>
                </a:solidFill>
                <a:latin typeface="Verdana"/>
                <a:ea typeface="Verdana"/>
              </a:rPr>
              <a:t>Искаме хората с увреждания да могат да гласуват на следващите избори в ЕС</a:t>
            </a:r>
            <a:endParaRPr dirty="0"/>
          </a:p>
          <a:p>
            <a:pPr>
              <a:lnSpc>
                <a:spcPct val="150000"/>
              </a:lnSpc>
              <a:buFont typeface="Calibri Light"/>
              <a:buAutoNum type="arabicPeriod"/>
            </a:pPr>
            <a:r>
              <a:rPr lang="bg-BG" sz="2800" strike="sngStrike" dirty="0">
                <a:solidFill>
                  <a:srgbClr val="000000"/>
                </a:solidFill>
                <a:latin typeface="Verdana"/>
                <a:ea typeface="Verdana"/>
              </a:rPr>
              <a:t>Искаме пълно равноправие в обществото</a:t>
            </a:r>
            <a:endParaRPr strike="sngStrike" dirty="0"/>
          </a:p>
          <a:p>
            <a:pPr>
              <a:lnSpc>
                <a:spcPct val="150000"/>
              </a:lnSpc>
              <a:buFont typeface="Calibri Light"/>
              <a:buAutoNum type="arabicPeriod"/>
            </a:pPr>
            <a:r>
              <a:rPr lang="bg-BG" sz="2800" b="1" dirty="0">
                <a:solidFill>
                  <a:srgbClr val="000000"/>
                </a:solidFill>
                <a:latin typeface="Verdana"/>
                <a:ea typeface="Verdana"/>
              </a:rPr>
              <a:t>Искаме да представляваме интересите и гласовете на хората с увреждания в страната</a:t>
            </a:r>
            <a:endParaRPr dirty="0"/>
          </a:p>
          <a:p>
            <a:pPr>
              <a:lnSpc>
                <a:spcPct val="150000"/>
              </a:lnSpc>
            </a:pPr>
            <a:endParaRPr dirty="0"/>
          </a:p>
          <a:p>
            <a:pPr>
              <a:lnSpc>
                <a:spcPct val="100000"/>
              </a:lnSpc>
            </a:pPr>
            <a:r>
              <a:rPr lang="bg-BG" sz="2600" dirty="0">
                <a:solidFill>
                  <a:srgbClr val="000000"/>
                </a:solidFill>
                <a:latin typeface="Verdana"/>
                <a:ea typeface="Verdana"/>
              </a:rPr>
              <a:t>СМАРТ: конкретен, измерим, постижим,  релевантен, ограничен във времето</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838080" y="365040"/>
            <a:ext cx="10514160" cy="1324080"/>
          </a:xfrm>
          <a:prstGeom prst="rect">
            <a:avLst/>
          </a:prstGeom>
          <a:noFill/>
          <a:ln>
            <a:noFill/>
          </a:ln>
        </p:spPr>
        <p:txBody>
          <a:bodyPr lIns="90000" tIns="45000" rIns="90000" bIns="45000" anchor="ctr"/>
          <a:lstStyle/>
          <a:p>
            <a:pPr>
              <a:lnSpc>
                <a:spcPct val="90000"/>
              </a:lnSpc>
            </a:pPr>
            <a:r>
              <a:rPr lang="bg-BG" sz="4400" b="1">
                <a:solidFill>
                  <a:srgbClr val="000000"/>
                </a:solidFill>
                <a:latin typeface="Verdana"/>
                <a:ea typeface="Verdana"/>
              </a:rPr>
              <a:t>Дейност 1: Комуникационни цели</a:t>
            </a:r>
            <a:endParaRPr/>
          </a:p>
        </p:txBody>
      </p:sp>
      <p:sp>
        <p:nvSpPr>
          <p:cNvPr id="237" name="CustomShape 2"/>
          <p:cNvSpPr/>
          <p:nvPr/>
        </p:nvSpPr>
        <p:spPr>
          <a:xfrm>
            <a:off x="838080" y="2060280"/>
            <a:ext cx="10978200" cy="4115160"/>
          </a:xfrm>
          <a:prstGeom prst="rect">
            <a:avLst/>
          </a:prstGeom>
          <a:noFill/>
          <a:ln>
            <a:noFill/>
          </a:ln>
        </p:spPr>
        <p:txBody>
          <a:bodyPr lIns="90000" tIns="45000" rIns="90000" bIns="45000"/>
          <a:lstStyle/>
          <a:p>
            <a:pPr>
              <a:lnSpc>
                <a:spcPct val="100000"/>
              </a:lnSpc>
            </a:pPr>
            <a:r>
              <a:rPr lang="bg-BG" sz="2800" b="1" dirty="0">
                <a:solidFill>
                  <a:srgbClr val="000000"/>
                </a:solidFill>
                <a:latin typeface="WordVisi_MSFontService"/>
                <a:ea typeface="Verdana"/>
              </a:rPr>
              <a:t>Инструкции:</a:t>
            </a:r>
            <a:endParaRPr dirty="0"/>
          </a:p>
          <a:p>
            <a:pPr>
              <a:lnSpc>
                <a:spcPct val="100000"/>
              </a:lnSpc>
            </a:pPr>
            <a:r>
              <a:rPr lang="bg-BG" sz="2800" dirty="0">
                <a:solidFill>
                  <a:srgbClr val="000000"/>
                </a:solidFill>
                <a:latin typeface="WordVisi_MSFontService"/>
                <a:ea typeface="Verdana"/>
              </a:rPr>
              <a:t>Индивидуално или на групи от 2-ма/3-ма, определете какви биха могли да бъдат СМАРТ комуникационни цели за Вашата  организация.</a:t>
            </a:r>
            <a:endParaRPr dirty="0"/>
          </a:p>
          <a:p>
            <a:pPr>
              <a:lnSpc>
                <a:spcPct val="100000"/>
              </a:lnSpc>
            </a:pPr>
            <a:endParaRPr dirty="0"/>
          </a:p>
          <a:p>
            <a:pPr>
              <a:lnSpc>
                <a:spcPct val="100000"/>
              </a:lnSpc>
            </a:pPr>
            <a:endParaRPr dirty="0"/>
          </a:p>
          <a:p>
            <a:pPr>
              <a:lnSpc>
                <a:spcPct val="100000"/>
              </a:lnSpc>
            </a:pPr>
            <a:r>
              <a:rPr lang="bg-BG" sz="2800" b="1" dirty="0">
                <a:solidFill>
                  <a:srgbClr val="000000"/>
                </a:solidFill>
                <a:latin typeface="WordVisi_MSFontService"/>
                <a:ea typeface="Verdana"/>
              </a:rPr>
              <a:t>	Време: </a:t>
            </a:r>
            <a:r>
              <a:rPr lang="bg-BG" sz="2800" dirty="0">
                <a:solidFill>
                  <a:srgbClr val="000000"/>
                </a:solidFill>
                <a:latin typeface="WordVisi_MSFontService"/>
                <a:ea typeface="Verdana"/>
              </a:rPr>
              <a:t>10 минути</a:t>
            </a:r>
            <a:endParaRPr dirty="0"/>
          </a:p>
          <a:p>
            <a:pPr>
              <a:lnSpc>
                <a:spcPct val="100000"/>
              </a:lnSpc>
            </a:pPr>
            <a:endParaRPr dirty="0"/>
          </a:p>
          <a:p>
            <a:pPr>
              <a:lnSpc>
                <a:spcPct val="100000"/>
              </a:lnSpc>
            </a:pPr>
            <a:r>
              <a:rPr lang="bg-BG" sz="2800" b="1" dirty="0">
                <a:solidFill>
                  <a:srgbClr val="000000"/>
                </a:solidFill>
                <a:latin typeface="WordVisi_MSFontService"/>
                <a:ea typeface="Verdana"/>
              </a:rPr>
              <a:t>Когато времето изтече, обяснете </a:t>
            </a:r>
            <a:r>
              <a:rPr lang="bg-BG" sz="2800" b="1" dirty="0" smtClean="0">
                <a:solidFill>
                  <a:srgbClr val="000000"/>
                </a:solidFill>
                <a:latin typeface="WordVisi_MSFontService"/>
                <a:ea typeface="Verdana"/>
              </a:rPr>
              <a:t>Вашите комуникационни цели </a:t>
            </a:r>
            <a:r>
              <a:rPr lang="bg-BG" sz="2800" b="1" dirty="0">
                <a:solidFill>
                  <a:srgbClr val="000000"/>
                </a:solidFill>
                <a:latin typeface="WordVisi_MSFontService"/>
                <a:ea typeface="Verdana"/>
              </a:rPr>
              <a:t>на останалите участници</a:t>
            </a:r>
            <a:endParaRPr dirty="0"/>
          </a:p>
        </p:txBody>
      </p:sp>
      <p:pic>
        <p:nvPicPr>
          <p:cNvPr id="238" name="Graphic 2"/>
          <p:cNvPicPr/>
          <p:nvPr/>
        </p:nvPicPr>
        <p:blipFill>
          <a:blip r:embed="rId3"/>
          <a:stretch>
            <a:fillRect/>
          </a:stretch>
        </p:blipFill>
        <p:spPr>
          <a:xfrm>
            <a:off x="726840" y="3661560"/>
            <a:ext cx="912960" cy="9129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CustomShape 1"/>
          <p:cNvSpPr/>
          <p:nvPr/>
        </p:nvSpPr>
        <p:spPr>
          <a:xfrm>
            <a:off x="838080" y="980640"/>
            <a:ext cx="10514160" cy="3257640"/>
          </a:xfrm>
          <a:prstGeom prst="rect">
            <a:avLst/>
          </a:prstGeom>
          <a:noFill/>
          <a:ln>
            <a:noFill/>
          </a:ln>
        </p:spPr>
        <p:txBody>
          <a:bodyPr lIns="90000" tIns="45000" rIns="90000" bIns="45000" anchor="ctr"/>
          <a:lstStyle/>
          <a:p>
            <a:r>
              <a:rPr lang="bg-BG" sz="4400" b="1" dirty="0">
                <a:solidFill>
                  <a:srgbClr val="000000"/>
                </a:solidFill>
                <a:latin typeface="Verdana"/>
                <a:ea typeface="Verdana"/>
              </a:rPr>
              <a:t>Дейност 2: Посланик?</a:t>
            </a:r>
            <a:endParaRPr dirty="0"/>
          </a:p>
          <a:p>
            <a:endParaRPr dirty="0"/>
          </a:p>
          <a:p>
            <a:pPr>
              <a:lnSpc>
                <a:spcPct val="90000"/>
              </a:lnSpc>
            </a:pPr>
            <a:r>
              <a:rPr lang="bg-BG" sz="2800" dirty="0">
                <a:solidFill>
                  <a:srgbClr val="000000"/>
                </a:solidFill>
                <a:latin typeface="Verdana"/>
                <a:ea typeface="Verdana"/>
              </a:rPr>
              <a:t>От новините на </a:t>
            </a:r>
            <a:r>
              <a:rPr lang="bg-BG" sz="2800" dirty="0" err="1">
                <a:solidFill>
                  <a:srgbClr val="000000"/>
                </a:solidFill>
                <a:latin typeface="Verdana"/>
                <a:ea typeface="Verdana"/>
              </a:rPr>
              <a:t>bTV</a:t>
            </a:r>
            <a:r>
              <a:rPr lang="bg-BG" sz="2800" dirty="0">
                <a:solidFill>
                  <a:srgbClr val="000000"/>
                </a:solidFill>
                <a:latin typeface="Verdana"/>
                <a:ea typeface="Verdana"/>
              </a:rPr>
              <a:t> са се свързали с Вас, за да поговорите за трайни решения на нуждите от настаняване на украинските бежанци. Кого избирате да изпратите в новините на </a:t>
            </a:r>
            <a:r>
              <a:rPr lang="bg-BG" sz="2800" dirty="0" err="1">
                <a:solidFill>
                  <a:srgbClr val="000000"/>
                </a:solidFill>
                <a:latin typeface="Verdana"/>
                <a:ea typeface="Verdana"/>
              </a:rPr>
              <a:t>bTV</a:t>
            </a:r>
            <a:r>
              <a:rPr lang="bg-BG" sz="2800" dirty="0">
                <a:solidFill>
                  <a:srgbClr val="000000"/>
                </a:solidFill>
                <a:latin typeface="Verdana"/>
                <a:ea typeface="Verdana"/>
              </a:rPr>
              <a:t>, за да отговори на въпросите им и защо?</a:t>
            </a:r>
            <a:endParaRPr sz="2800" dirty="0"/>
          </a:p>
        </p:txBody>
      </p:sp>
      <p:sp>
        <p:nvSpPr>
          <p:cNvPr id="240" name="CustomShape 2"/>
          <p:cNvSpPr/>
          <p:nvPr/>
        </p:nvSpPr>
        <p:spPr>
          <a:xfrm>
            <a:off x="838080" y="4551840"/>
            <a:ext cx="10903320" cy="1324080"/>
          </a:xfrm>
          <a:prstGeom prst="rect">
            <a:avLst/>
          </a:prstGeom>
          <a:noFill/>
          <a:ln>
            <a:noFill/>
          </a:ln>
        </p:spPr>
        <p:txBody>
          <a:bodyPr lIns="90000" tIns="45000" rIns="90000" bIns="45000"/>
          <a:lstStyle/>
          <a:p>
            <a:pPr>
              <a:lnSpc>
                <a:spcPct val="150000"/>
              </a:lnSpc>
            </a:pPr>
            <a:r>
              <a:rPr lang="bg-BG" sz="2800" dirty="0">
                <a:solidFill>
                  <a:srgbClr val="000000"/>
                </a:solidFill>
                <a:latin typeface="Verdana"/>
                <a:ea typeface="Verdana"/>
              </a:rPr>
              <a:t>Открита дискусия между участниците. </a:t>
            </a:r>
            <a:r>
              <a:rPr lang="bg-BG" sz="2800" dirty="0" smtClean="0">
                <a:solidFill>
                  <a:srgbClr val="000000"/>
                </a:solidFill>
                <a:latin typeface="Verdana"/>
                <a:ea typeface="Verdana"/>
              </a:rPr>
              <a:t>Някой </a:t>
            </a:r>
            <a:r>
              <a:rPr lang="bg-BG" sz="2800" dirty="0">
                <a:solidFill>
                  <a:srgbClr val="000000"/>
                </a:solidFill>
                <a:latin typeface="Verdana"/>
                <a:ea typeface="Verdana"/>
              </a:rPr>
              <a:t>ще представлява </a:t>
            </a:r>
            <a:r>
              <a:rPr lang="bg-BG" sz="2800" dirty="0" smtClean="0">
                <a:solidFill>
                  <a:srgbClr val="000000"/>
                </a:solidFill>
                <a:latin typeface="Verdana"/>
                <a:ea typeface="Verdana"/>
              </a:rPr>
              <a:t>ли организацията </a:t>
            </a:r>
            <a:r>
              <a:rPr lang="bg-BG" sz="2800" dirty="0">
                <a:solidFill>
                  <a:srgbClr val="000000"/>
                </a:solidFill>
                <a:latin typeface="Verdana"/>
                <a:ea typeface="Verdana"/>
              </a:rPr>
              <a:t>Ви или говорител? Защо? </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CustomShape 1"/>
          <p:cNvSpPr/>
          <p:nvPr/>
        </p:nvSpPr>
        <p:spPr>
          <a:xfrm>
            <a:off x="838080" y="365040"/>
            <a:ext cx="10514160" cy="1324080"/>
          </a:xfrm>
          <a:prstGeom prst="rect">
            <a:avLst/>
          </a:prstGeom>
          <a:noFill/>
          <a:ln>
            <a:noFill/>
          </a:ln>
        </p:spPr>
        <p:txBody>
          <a:bodyPr lIns="90000" tIns="45000" rIns="90000" bIns="45000" anchor="ctr"/>
          <a:lstStyle/>
          <a:p>
            <a:pPr>
              <a:lnSpc>
                <a:spcPct val="90000"/>
              </a:lnSpc>
            </a:pPr>
            <a:r>
              <a:rPr lang="bg-BG" sz="4400" b="1" dirty="0">
                <a:solidFill>
                  <a:srgbClr val="000000"/>
                </a:solidFill>
                <a:latin typeface="Verdana"/>
                <a:ea typeface="Verdana"/>
              </a:rPr>
              <a:t>Дейност 3: Целеви послания</a:t>
            </a:r>
            <a:endParaRPr dirty="0"/>
          </a:p>
        </p:txBody>
      </p:sp>
      <p:sp>
        <p:nvSpPr>
          <p:cNvPr id="242" name="CustomShape 2"/>
          <p:cNvSpPr/>
          <p:nvPr/>
        </p:nvSpPr>
        <p:spPr>
          <a:xfrm>
            <a:off x="838080" y="1825560"/>
            <a:ext cx="10903320" cy="4774680"/>
          </a:xfrm>
          <a:prstGeom prst="rect">
            <a:avLst/>
          </a:prstGeom>
          <a:noFill/>
          <a:ln>
            <a:noFill/>
          </a:ln>
        </p:spPr>
        <p:txBody>
          <a:bodyPr lIns="90000" tIns="45000" rIns="90000" bIns="45000"/>
          <a:lstStyle/>
          <a:p>
            <a:r>
              <a:rPr lang="bg-BG" sz="2000" b="1" dirty="0">
                <a:solidFill>
                  <a:srgbClr val="000000"/>
                </a:solidFill>
                <a:latin typeface="Verdana"/>
                <a:ea typeface="Verdana"/>
              </a:rPr>
              <a:t>Контекст: </a:t>
            </a:r>
            <a:r>
              <a:rPr lang="ru-RU" sz="2000" dirty="0">
                <a:solidFill>
                  <a:srgbClr val="000000"/>
                </a:solidFill>
                <a:latin typeface="Verdana Cyr"/>
                <a:ea typeface="Verdana"/>
              </a:rPr>
              <a:t>В </a:t>
            </a:r>
            <a:r>
              <a:rPr lang="ru-RU" sz="2000" dirty="0" err="1">
                <a:solidFill>
                  <a:srgbClr val="000000"/>
                </a:solidFill>
                <a:latin typeface="Verdana Cyr"/>
                <a:ea typeface="Verdana"/>
              </a:rPr>
              <a:t>резултат</a:t>
            </a:r>
            <a:r>
              <a:rPr lang="ru-RU" sz="2000" dirty="0">
                <a:solidFill>
                  <a:srgbClr val="000000"/>
                </a:solidFill>
                <a:latin typeface="Verdana Cyr"/>
                <a:ea typeface="Verdana"/>
              </a:rPr>
              <a:t> на </a:t>
            </a:r>
            <a:r>
              <a:rPr lang="bg-BG" sz="2000" dirty="0">
                <a:solidFill>
                  <a:srgbClr val="000000"/>
                </a:solidFill>
                <a:latin typeface="Verdana Cyr"/>
                <a:ea typeface="Verdana"/>
              </a:rPr>
              <a:t>продължителната </a:t>
            </a:r>
            <a:r>
              <a:rPr lang="ru-RU" sz="2000" dirty="0">
                <a:solidFill>
                  <a:srgbClr val="000000"/>
                </a:solidFill>
                <a:latin typeface="Verdana Cyr"/>
                <a:ea typeface="Verdana"/>
              </a:rPr>
              <a:t>война в </a:t>
            </a:r>
            <a:r>
              <a:rPr lang="ru-RU" sz="2000" dirty="0" err="1">
                <a:solidFill>
                  <a:srgbClr val="000000"/>
                </a:solidFill>
                <a:latin typeface="Verdana Cyr"/>
                <a:ea typeface="Verdana"/>
              </a:rPr>
              <a:t>Украйна</a:t>
            </a:r>
            <a:r>
              <a:rPr lang="ru-RU" sz="2000" dirty="0">
                <a:solidFill>
                  <a:srgbClr val="000000"/>
                </a:solidFill>
                <a:latin typeface="Verdana"/>
                <a:ea typeface="Verdana"/>
              </a:rPr>
              <a:t>,</a:t>
            </a:r>
            <a:r>
              <a:rPr lang="ru-RU" sz="2000" dirty="0">
                <a:solidFill>
                  <a:srgbClr val="000000"/>
                </a:solidFill>
                <a:latin typeface="Verdana Cyr"/>
                <a:ea typeface="Verdana"/>
              </a:rPr>
              <a:t> </a:t>
            </a:r>
            <a:r>
              <a:rPr lang="ru-RU" sz="2000" dirty="0" err="1">
                <a:solidFill>
                  <a:srgbClr val="000000"/>
                </a:solidFill>
                <a:latin typeface="Verdana Cyr"/>
                <a:ea typeface="Verdana"/>
              </a:rPr>
              <a:t>България</a:t>
            </a:r>
            <a:r>
              <a:rPr lang="ru-RU" sz="2000" dirty="0">
                <a:solidFill>
                  <a:srgbClr val="000000"/>
                </a:solidFill>
                <a:latin typeface="Verdana"/>
                <a:ea typeface="Verdana"/>
              </a:rPr>
              <a:t>, </a:t>
            </a:r>
            <a:r>
              <a:rPr lang="ru-RU" sz="2000" dirty="0">
                <a:solidFill>
                  <a:srgbClr val="000000"/>
                </a:solidFill>
                <a:latin typeface="Verdana Cyr"/>
                <a:ea typeface="Verdana"/>
              </a:rPr>
              <a:t>подобно на много </a:t>
            </a:r>
            <a:r>
              <a:rPr lang="ru-RU" sz="2000" dirty="0" err="1">
                <a:solidFill>
                  <a:srgbClr val="000000"/>
                </a:solidFill>
                <a:latin typeface="Verdana Cyr"/>
                <a:ea typeface="Verdana"/>
              </a:rPr>
              <a:t>страни</a:t>
            </a:r>
            <a:r>
              <a:rPr lang="ru-RU" sz="2000" dirty="0">
                <a:solidFill>
                  <a:srgbClr val="000000"/>
                </a:solidFill>
                <a:latin typeface="Verdana"/>
                <a:ea typeface="Verdana"/>
              </a:rPr>
              <a:t>, </a:t>
            </a:r>
            <a:r>
              <a:rPr lang="ru-RU" sz="2000" dirty="0">
                <a:solidFill>
                  <a:srgbClr val="000000"/>
                </a:solidFill>
                <a:latin typeface="Verdana Cyr"/>
                <a:ea typeface="Verdana"/>
              </a:rPr>
              <a:t>е </a:t>
            </a:r>
            <a:r>
              <a:rPr lang="ru-RU" sz="2000" dirty="0" err="1">
                <a:solidFill>
                  <a:srgbClr val="000000"/>
                </a:solidFill>
                <a:latin typeface="Verdana Cyr"/>
                <a:ea typeface="Verdana"/>
              </a:rPr>
              <a:t>изправена</a:t>
            </a:r>
            <a:r>
              <a:rPr lang="ru-RU" sz="2000" dirty="0">
                <a:solidFill>
                  <a:srgbClr val="000000"/>
                </a:solidFill>
                <a:latin typeface="Verdana Cyr"/>
                <a:ea typeface="Verdana"/>
              </a:rPr>
              <a:t> пред </a:t>
            </a:r>
            <a:r>
              <a:rPr lang="ru-RU" sz="2000" dirty="0" err="1">
                <a:solidFill>
                  <a:srgbClr val="000000"/>
                </a:solidFill>
                <a:latin typeface="Verdana Cyr"/>
                <a:ea typeface="Verdana"/>
              </a:rPr>
              <a:t>енергийна</a:t>
            </a:r>
            <a:r>
              <a:rPr lang="ru-RU" sz="2000" dirty="0">
                <a:solidFill>
                  <a:srgbClr val="000000"/>
                </a:solidFill>
                <a:latin typeface="Verdana Cyr"/>
                <a:ea typeface="Verdana"/>
              </a:rPr>
              <a:t> криза</a:t>
            </a:r>
            <a:r>
              <a:rPr lang="ru-RU" sz="2000" dirty="0">
                <a:solidFill>
                  <a:srgbClr val="000000"/>
                </a:solidFill>
                <a:latin typeface="Verdana"/>
                <a:ea typeface="Verdana"/>
              </a:rPr>
              <a:t>, </a:t>
            </a:r>
            <a:r>
              <a:rPr lang="ru-RU" sz="2000" dirty="0" err="1">
                <a:solidFill>
                  <a:srgbClr val="000000"/>
                </a:solidFill>
                <a:latin typeface="Verdana Cyr"/>
                <a:ea typeface="Verdana"/>
              </a:rPr>
              <a:t>която</a:t>
            </a:r>
            <a:r>
              <a:rPr lang="ru-RU" sz="2000" dirty="0">
                <a:solidFill>
                  <a:srgbClr val="000000"/>
                </a:solidFill>
                <a:latin typeface="Verdana Cyr"/>
                <a:ea typeface="Verdana"/>
              </a:rPr>
              <a:t> </a:t>
            </a:r>
            <a:r>
              <a:rPr lang="ru-RU" sz="2000" dirty="0" err="1">
                <a:solidFill>
                  <a:srgbClr val="000000"/>
                </a:solidFill>
                <a:latin typeface="Verdana Cyr"/>
                <a:ea typeface="Verdana"/>
              </a:rPr>
              <a:t>ще</a:t>
            </a:r>
            <a:r>
              <a:rPr lang="ru-RU" sz="2000" dirty="0">
                <a:solidFill>
                  <a:srgbClr val="000000"/>
                </a:solidFill>
                <a:latin typeface="Verdana Cyr"/>
                <a:ea typeface="Verdana"/>
              </a:rPr>
              <a:t> </a:t>
            </a:r>
            <a:r>
              <a:rPr lang="ru-RU" sz="2000" dirty="0" err="1">
                <a:solidFill>
                  <a:srgbClr val="000000"/>
                </a:solidFill>
                <a:latin typeface="Verdana Cyr"/>
                <a:ea typeface="Verdana"/>
              </a:rPr>
              <a:t>засегне</a:t>
            </a:r>
            <a:r>
              <a:rPr lang="ru-RU" sz="2000" dirty="0">
                <a:solidFill>
                  <a:srgbClr val="000000"/>
                </a:solidFill>
                <a:latin typeface="Verdana Cyr"/>
                <a:ea typeface="Verdana"/>
              </a:rPr>
              <a:t> живота на </a:t>
            </a:r>
            <a:r>
              <a:rPr lang="ru-RU" sz="2000" dirty="0" err="1">
                <a:solidFill>
                  <a:srgbClr val="000000"/>
                </a:solidFill>
                <a:latin typeface="Verdana Cyr"/>
                <a:ea typeface="Verdana"/>
              </a:rPr>
              <a:t>милиони</a:t>
            </a:r>
            <a:r>
              <a:rPr lang="ru-RU" sz="2000" dirty="0">
                <a:solidFill>
                  <a:srgbClr val="000000"/>
                </a:solidFill>
                <a:latin typeface="Verdana Cyr"/>
                <a:ea typeface="Verdana"/>
              </a:rPr>
              <a:t> хора с </a:t>
            </a:r>
            <a:r>
              <a:rPr lang="ru-RU" sz="2000" dirty="0" err="1">
                <a:solidFill>
                  <a:srgbClr val="000000"/>
                </a:solidFill>
                <a:latin typeface="Verdana Cyr"/>
                <a:ea typeface="Verdana"/>
              </a:rPr>
              <a:t>увреждания</a:t>
            </a:r>
            <a:r>
              <a:rPr lang="ru-RU" sz="2000" dirty="0">
                <a:solidFill>
                  <a:srgbClr val="000000"/>
                </a:solidFill>
                <a:latin typeface="Verdana"/>
                <a:ea typeface="Verdana"/>
              </a:rPr>
              <a:t>. </a:t>
            </a:r>
            <a:r>
              <a:rPr lang="ru-RU" sz="2000" dirty="0" err="1">
                <a:solidFill>
                  <a:srgbClr val="000000"/>
                </a:solidFill>
                <a:latin typeface="Verdana Cyr"/>
                <a:ea typeface="Verdana"/>
              </a:rPr>
              <a:t>Вашата</a:t>
            </a:r>
            <a:r>
              <a:rPr lang="ru-RU" sz="2000" dirty="0">
                <a:solidFill>
                  <a:srgbClr val="000000"/>
                </a:solidFill>
                <a:latin typeface="Verdana Cyr"/>
                <a:ea typeface="Verdana"/>
              </a:rPr>
              <a:t> организация вече е получила информация от хора с </a:t>
            </a:r>
            <a:r>
              <a:rPr lang="ru-RU" sz="2000" dirty="0" err="1">
                <a:solidFill>
                  <a:srgbClr val="000000"/>
                </a:solidFill>
                <a:latin typeface="Verdana Cyr"/>
                <a:ea typeface="Verdana"/>
              </a:rPr>
              <a:t>увреждания</a:t>
            </a:r>
            <a:r>
              <a:rPr lang="ru-RU" sz="2000" dirty="0">
                <a:solidFill>
                  <a:srgbClr val="000000"/>
                </a:solidFill>
                <a:latin typeface="Verdana"/>
                <a:ea typeface="Verdana"/>
              </a:rPr>
              <a:t>, </a:t>
            </a:r>
            <a:r>
              <a:rPr lang="ru-RU" sz="2000" dirty="0" err="1">
                <a:solidFill>
                  <a:srgbClr val="000000"/>
                </a:solidFill>
                <a:latin typeface="Verdana Cyr"/>
                <a:ea typeface="Verdana"/>
              </a:rPr>
              <a:t>които</a:t>
            </a:r>
            <a:r>
              <a:rPr lang="ru-RU" sz="2000" dirty="0">
                <a:solidFill>
                  <a:srgbClr val="000000"/>
                </a:solidFill>
                <a:latin typeface="Verdana Cyr"/>
                <a:ea typeface="Verdana"/>
              </a:rPr>
              <a:t> е </a:t>
            </a:r>
            <a:r>
              <a:rPr lang="ru-RU" sz="2000" dirty="0" err="1">
                <a:solidFill>
                  <a:srgbClr val="000000"/>
                </a:solidFill>
                <a:latin typeface="Verdana Cyr"/>
                <a:ea typeface="Verdana"/>
              </a:rPr>
              <a:t>трябвало</a:t>
            </a:r>
            <a:r>
              <a:rPr lang="ru-RU" sz="2000" dirty="0">
                <a:solidFill>
                  <a:srgbClr val="000000"/>
                </a:solidFill>
                <a:latin typeface="Verdana Cyr"/>
                <a:ea typeface="Verdana"/>
              </a:rPr>
              <a:t> да </a:t>
            </a:r>
            <a:r>
              <a:rPr lang="ru-RU" sz="2000" dirty="0" err="1">
                <a:solidFill>
                  <a:srgbClr val="000000"/>
                </a:solidFill>
                <a:latin typeface="Verdana Cyr"/>
                <a:ea typeface="Verdana"/>
              </a:rPr>
              <a:t>намалят</a:t>
            </a:r>
            <a:r>
              <a:rPr lang="ru-RU" sz="2000" dirty="0">
                <a:solidFill>
                  <a:srgbClr val="000000"/>
                </a:solidFill>
                <a:latin typeface="Verdana Cyr"/>
                <a:ea typeface="Verdana"/>
              </a:rPr>
              <a:t> </a:t>
            </a:r>
            <a:r>
              <a:rPr lang="ru-RU" sz="2000" dirty="0" err="1">
                <a:solidFill>
                  <a:srgbClr val="000000"/>
                </a:solidFill>
                <a:latin typeface="Verdana Cyr"/>
                <a:ea typeface="Verdana"/>
              </a:rPr>
              <a:t>разходите</a:t>
            </a:r>
            <a:r>
              <a:rPr lang="ru-RU" sz="2000" dirty="0">
                <a:solidFill>
                  <a:srgbClr val="000000"/>
                </a:solidFill>
                <a:latin typeface="Verdana Cyr"/>
                <a:ea typeface="Verdana"/>
              </a:rPr>
              <a:t> си за </a:t>
            </a:r>
            <a:r>
              <a:rPr lang="ru-RU" sz="2000" dirty="0" err="1">
                <a:solidFill>
                  <a:srgbClr val="000000"/>
                </a:solidFill>
                <a:latin typeface="Verdana Cyr"/>
                <a:ea typeface="Verdana"/>
              </a:rPr>
              <a:t>основни</a:t>
            </a:r>
            <a:r>
              <a:rPr lang="ru-RU" sz="2000" dirty="0">
                <a:solidFill>
                  <a:srgbClr val="000000"/>
                </a:solidFill>
                <a:latin typeface="Verdana Cyr"/>
                <a:ea typeface="Verdana"/>
              </a:rPr>
              <a:t> </a:t>
            </a:r>
            <a:r>
              <a:rPr lang="ru-RU" sz="2000" dirty="0" err="1">
                <a:solidFill>
                  <a:srgbClr val="000000"/>
                </a:solidFill>
                <a:latin typeface="Verdana Cyr"/>
                <a:ea typeface="Verdana"/>
              </a:rPr>
              <a:t>неща</a:t>
            </a:r>
            <a:r>
              <a:rPr lang="ru-RU" sz="2000" dirty="0">
                <a:solidFill>
                  <a:srgbClr val="000000"/>
                </a:solidFill>
                <a:latin typeface="Verdana"/>
                <a:ea typeface="Verdana"/>
              </a:rPr>
              <a:t>, </a:t>
            </a:r>
            <a:r>
              <a:rPr lang="ru-RU" sz="2000" dirty="0" err="1">
                <a:solidFill>
                  <a:srgbClr val="000000"/>
                </a:solidFill>
                <a:latin typeface="Verdana Cyr"/>
                <a:ea typeface="Verdana"/>
              </a:rPr>
              <a:t>заради</a:t>
            </a:r>
            <a:r>
              <a:rPr lang="ru-RU" sz="2000" dirty="0">
                <a:solidFill>
                  <a:srgbClr val="000000"/>
                </a:solidFill>
                <a:latin typeface="Verdana Cyr"/>
                <a:ea typeface="Verdana"/>
              </a:rPr>
              <a:t> </a:t>
            </a:r>
            <a:r>
              <a:rPr lang="ru-RU" sz="2000" dirty="0" err="1">
                <a:solidFill>
                  <a:srgbClr val="000000"/>
                </a:solidFill>
                <a:latin typeface="Verdana Cyr"/>
                <a:ea typeface="Verdana"/>
              </a:rPr>
              <a:t>здравните</a:t>
            </a:r>
            <a:r>
              <a:rPr lang="ru-RU" sz="2000" dirty="0">
                <a:solidFill>
                  <a:srgbClr val="000000"/>
                </a:solidFill>
                <a:latin typeface="Verdana Cyr"/>
                <a:ea typeface="Verdana"/>
              </a:rPr>
              <a:t> и </a:t>
            </a:r>
            <a:r>
              <a:rPr lang="ru-RU" sz="2000" dirty="0" err="1">
                <a:solidFill>
                  <a:srgbClr val="000000"/>
                </a:solidFill>
                <a:latin typeface="Verdana Cyr"/>
                <a:ea typeface="Verdana"/>
              </a:rPr>
              <a:t>медицински</a:t>
            </a:r>
            <a:r>
              <a:rPr lang="ru-RU" sz="2000" dirty="0">
                <a:solidFill>
                  <a:srgbClr val="000000"/>
                </a:solidFill>
                <a:latin typeface="Verdana Cyr"/>
                <a:ea typeface="Verdana"/>
              </a:rPr>
              <a:t> разноски или да </a:t>
            </a:r>
            <a:r>
              <a:rPr lang="ru-RU" sz="2000" dirty="0" err="1">
                <a:solidFill>
                  <a:srgbClr val="000000"/>
                </a:solidFill>
                <a:latin typeface="Verdana Cyr"/>
                <a:ea typeface="Verdana"/>
              </a:rPr>
              <a:t>поддържат</a:t>
            </a:r>
            <a:r>
              <a:rPr lang="ru-RU" sz="2000" dirty="0">
                <a:solidFill>
                  <a:srgbClr val="000000"/>
                </a:solidFill>
                <a:latin typeface="Verdana Cyr"/>
                <a:ea typeface="Verdana"/>
              </a:rPr>
              <a:t> </a:t>
            </a:r>
            <a:r>
              <a:rPr lang="ru-RU" sz="2000" dirty="0" err="1">
                <a:solidFill>
                  <a:srgbClr val="000000"/>
                </a:solidFill>
                <a:latin typeface="Verdana Cyr"/>
                <a:ea typeface="Verdana"/>
              </a:rPr>
              <a:t>оборудването</a:t>
            </a:r>
            <a:r>
              <a:rPr lang="ru-RU" sz="2000" dirty="0">
                <a:solidFill>
                  <a:srgbClr val="000000"/>
                </a:solidFill>
                <a:latin typeface="Verdana Cyr"/>
                <a:ea typeface="Verdana"/>
              </a:rPr>
              <a:t> си за </a:t>
            </a:r>
            <a:r>
              <a:rPr lang="ru-RU" sz="2000" dirty="0" err="1">
                <a:solidFill>
                  <a:srgbClr val="000000"/>
                </a:solidFill>
                <a:latin typeface="Verdana Cyr"/>
                <a:ea typeface="Verdana"/>
              </a:rPr>
              <a:t>мобилност</a:t>
            </a:r>
            <a:r>
              <a:rPr lang="ru-RU" sz="2000" dirty="0">
                <a:solidFill>
                  <a:srgbClr val="000000"/>
                </a:solidFill>
                <a:latin typeface="Verdana"/>
                <a:ea typeface="Verdana"/>
              </a:rPr>
              <a:t>. </a:t>
            </a:r>
            <a:r>
              <a:rPr lang="ru-RU" sz="2000" dirty="0" err="1">
                <a:solidFill>
                  <a:srgbClr val="000000"/>
                </a:solidFill>
                <a:latin typeface="Verdana Cyr"/>
                <a:ea typeface="Verdana"/>
              </a:rPr>
              <a:t>Въз</a:t>
            </a:r>
            <a:r>
              <a:rPr lang="ru-RU" sz="2000" dirty="0">
                <a:solidFill>
                  <a:srgbClr val="000000"/>
                </a:solidFill>
                <a:latin typeface="Verdana Cyr"/>
                <a:ea typeface="Verdana"/>
              </a:rPr>
              <a:t> основа на </a:t>
            </a:r>
            <a:r>
              <a:rPr lang="ru-RU" sz="2000" dirty="0" err="1">
                <a:solidFill>
                  <a:srgbClr val="000000"/>
                </a:solidFill>
                <a:latin typeface="Verdana Cyr"/>
                <a:ea typeface="Verdana"/>
              </a:rPr>
              <a:t>тази</a:t>
            </a:r>
            <a:r>
              <a:rPr lang="ru-RU" sz="2000" dirty="0">
                <a:solidFill>
                  <a:srgbClr val="000000"/>
                </a:solidFill>
                <a:latin typeface="Verdana Cyr"/>
                <a:ea typeface="Verdana"/>
              </a:rPr>
              <a:t> информация</a:t>
            </a:r>
            <a:r>
              <a:rPr lang="ru-RU" sz="2000" dirty="0">
                <a:solidFill>
                  <a:srgbClr val="000000"/>
                </a:solidFill>
                <a:latin typeface="Verdana"/>
                <a:ea typeface="Verdana"/>
              </a:rPr>
              <a:t>, </a:t>
            </a:r>
            <a:r>
              <a:rPr lang="ru-RU" sz="2000" dirty="0" err="1">
                <a:solidFill>
                  <a:srgbClr val="000000"/>
                </a:solidFill>
                <a:latin typeface="Verdana Cyr"/>
                <a:ea typeface="Verdana"/>
              </a:rPr>
              <a:t>текущата</a:t>
            </a:r>
            <a:r>
              <a:rPr lang="ru-RU" sz="2000" dirty="0">
                <a:solidFill>
                  <a:srgbClr val="000000"/>
                </a:solidFill>
                <a:latin typeface="Verdana Cyr"/>
                <a:ea typeface="Verdana"/>
              </a:rPr>
              <a:t> ситуация в</a:t>
            </a:r>
            <a:r>
              <a:rPr lang="ru-RU" sz="2000" dirty="0">
                <a:solidFill>
                  <a:srgbClr val="000000"/>
                </a:solidFill>
                <a:latin typeface="Verdana"/>
                <a:ea typeface="Verdana"/>
              </a:rPr>
              <a:t> </a:t>
            </a:r>
            <a:r>
              <a:rPr lang="ru-RU" sz="2000" dirty="0" err="1">
                <a:solidFill>
                  <a:srgbClr val="000000"/>
                </a:solidFill>
                <a:latin typeface="Verdana Cyr"/>
                <a:ea typeface="Verdana"/>
              </a:rPr>
              <a:t>страната</a:t>
            </a:r>
            <a:r>
              <a:rPr lang="ru-RU" sz="2000" dirty="0">
                <a:solidFill>
                  <a:srgbClr val="000000"/>
                </a:solidFill>
                <a:latin typeface="Verdana Cyr"/>
                <a:ea typeface="Verdana"/>
              </a:rPr>
              <a:t> Ви и в Европа и </a:t>
            </a:r>
            <a:r>
              <a:rPr lang="ru-RU" sz="2000" dirty="0" err="1">
                <a:solidFill>
                  <a:srgbClr val="000000"/>
                </a:solidFill>
                <a:latin typeface="Verdana Cyr"/>
                <a:ea typeface="Verdana"/>
              </a:rPr>
              <a:t>позицията</a:t>
            </a:r>
            <a:r>
              <a:rPr lang="ru-RU" sz="2000" dirty="0">
                <a:solidFill>
                  <a:srgbClr val="000000"/>
                </a:solidFill>
                <a:latin typeface="Verdana Cyr"/>
                <a:ea typeface="Verdana"/>
              </a:rPr>
              <a:t> на </a:t>
            </a:r>
            <a:r>
              <a:rPr lang="ru-RU" sz="2000" dirty="0" err="1">
                <a:solidFill>
                  <a:srgbClr val="000000"/>
                </a:solidFill>
                <a:latin typeface="Verdana Cyr"/>
                <a:ea typeface="Verdana"/>
              </a:rPr>
              <a:t>организацията</a:t>
            </a:r>
            <a:r>
              <a:rPr lang="ru-RU" sz="2000" dirty="0">
                <a:solidFill>
                  <a:srgbClr val="000000"/>
                </a:solidFill>
                <a:latin typeface="Verdana Cyr"/>
                <a:ea typeface="Verdana"/>
              </a:rPr>
              <a:t> Ви</a:t>
            </a:r>
            <a:r>
              <a:rPr lang="ru-RU" sz="2000" dirty="0">
                <a:solidFill>
                  <a:srgbClr val="000000"/>
                </a:solidFill>
                <a:latin typeface="Verdana"/>
                <a:ea typeface="Verdana"/>
              </a:rPr>
              <a:t>, </a:t>
            </a:r>
            <a:r>
              <a:rPr lang="ru-RU" sz="2000" dirty="0" err="1">
                <a:solidFill>
                  <a:srgbClr val="000000"/>
                </a:solidFill>
                <a:latin typeface="Verdana Cyr"/>
                <a:ea typeface="Verdana"/>
              </a:rPr>
              <a:t>какви</a:t>
            </a:r>
            <a:r>
              <a:rPr lang="ru-RU" sz="2000" dirty="0">
                <a:solidFill>
                  <a:srgbClr val="000000"/>
                </a:solidFill>
                <a:latin typeface="Verdana Cyr"/>
                <a:ea typeface="Verdana"/>
              </a:rPr>
              <a:t> </a:t>
            </a:r>
            <a:r>
              <a:rPr lang="ru-RU" sz="2000" dirty="0" err="1">
                <a:solidFill>
                  <a:srgbClr val="000000"/>
                </a:solidFill>
                <a:latin typeface="Verdana Cyr"/>
                <a:ea typeface="Verdana"/>
              </a:rPr>
              <a:t>биха</a:t>
            </a:r>
            <a:r>
              <a:rPr lang="ru-RU" sz="2000" dirty="0">
                <a:solidFill>
                  <a:srgbClr val="000000"/>
                </a:solidFill>
                <a:latin typeface="Verdana Cyr"/>
                <a:ea typeface="Verdana"/>
              </a:rPr>
              <a:t> били </a:t>
            </a:r>
            <a:r>
              <a:rPr lang="ru-RU" sz="2000" dirty="0" err="1">
                <a:solidFill>
                  <a:srgbClr val="000000"/>
                </a:solidFill>
                <a:latin typeface="Verdana Cyr"/>
                <a:ea typeface="Verdana"/>
              </a:rPr>
              <a:t>Вашите</a:t>
            </a:r>
            <a:r>
              <a:rPr lang="ru-RU" sz="2000" dirty="0">
                <a:solidFill>
                  <a:srgbClr val="000000"/>
                </a:solidFill>
                <a:latin typeface="Verdana Cyr"/>
                <a:ea typeface="Verdana"/>
              </a:rPr>
              <a:t> послания </a:t>
            </a:r>
            <a:r>
              <a:rPr lang="ru-RU" sz="2000" dirty="0" err="1">
                <a:solidFill>
                  <a:srgbClr val="000000"/>
                </a:solidFill>
                <a:latin typeface="Verdana Cyr"/>
                <a:ea typeface="Verdana"/>
              </a:rPr>
              <a:t>към</a:t>
            </a:r>
            <a:r>
              <a:rPr lang="ru-RU" sz="2000" dirty="0">
                <a:solidFill>
                  <a:srgbClr val="000000"/>
                </a:solidFill>
                <a:latin typeface="Verdana Cyr"/>
                <a:ea typeface="Verdana"/>
              </a:rPr>
              <a:t> </a:t>
            </a:r>
            <a:r>
              <a:rPr lang="ru-RU" sz="2000" dirty="0" err="1">
                <a:solidFill>
                  <a:srgbClr val="000000"/>
                </a:solidFill>
                <a:latin typeface="Verdana Cyr"/>
                <a:ea typeface="Verdana"/>
              </a:rPr>
              <a:t>различните</a:t>
            </a:r>
            <a:r>
              <a:rPr lang="ru-RU" sz="2000" dirty="0">
                <a:solidFill>
                  <a:srgbClr val="000000"/>
                </a:solidFill>
                <a:latin typeface="Verdana Cyr"/>
                <a:ea typeface="Verdana"/>
              </a:rPr>
              <a:t> Ви аудитории</a:t>
            </a:r>
            <a:r>
              <a:rPr lang="ru-RU" sz="2000" dirty="0">
                <a:solidFill>
                  <a:srgbClr val="000000"/>
                </a:solidFill>
                <a:latin typeface="Verdana"/>
                <a:ea typeface="Verdana"/>
              </a:rPr>
              <a:t>?</a:t>
            </a:r>
            <a:r>
              <a:rPr lang="bg-BG" sz="2000" dirty="0">
                <a:solidFill>
                  <a:srgbClr val="000000"/>
                </a:solidFill>
                <a:latin typeface="Verdana"/>
                <a:ea typeface="Verdana"/>
              </a:rPr>
              <a:t>  </a:t>
            </a:r>
            <a:endParaRPr sz="2000" dirty="0"/>
          </a:p>
          <a:p>
            <a:pPr>
              <a:lnSpc>
                <a:spcPct val="150000"/>
              </a:lnSpc>
            </a:pPr>
            <a:r>
              <a:rPr lang="bg-BG" sz="2000" b="1" dirty="0">
                <a:solidFill>
                  <a:srgbClr val="000000"/>
                </a:solidFill>
                <a:latin typeface="Verdana"/>
                <a:ea typeface="Verdana"/>
              </a:rPr>
              <a:t>Дейност: </a:t>
            </a:r>
            <a:r>
              <a:rPr lang="bg-BG" sz="2000" dirty="0">
                <a:solidFill>
                  <a:srgbClr val="000000"/>
                </a:solidFill>
                <a:latin typeface="Verdana"/>
                <a:ea typeface="Verdana"/>
              </a:rPr>
              <a:t>съставете 1 целево послание за аудитория, като не забравяте различните цели, които трябва да имате за всяка една от тях</a:t>
            </a:r>
            <a:endParaRPr sz="2000" dirty="0"/>
          </a:p>
          <a:p>
            <a:pPr>
              <a:lnSpc>
                <a:spcPct val="150000"/>
              </a:lnSpc>
            </a:pPr>
            <a:r>
              <a:rPr lang="bg-BG" sz="2000" b="1" dirty="0">
                <a:solidFill>
                  <a:srgbClr val="000000"/>
                </a:solidFill>
                <a:latin typeface="Verdana"/>
                <a:ea typeface="Verdana"/>
              </a:rPr>
              <a:t>Напомняне: </a:t>
            </a:r>
            <a:r>
              <a:rPr lang="bg-BG" sz="2000" dirty="0">
                <a:solidFill>
                  <a:srgbClr val="000000"/>
                </a:solidFill>
                <a:latin typeface="Verdana"/>
                <a:ea typeface="Verdana"/>
              </a:rPr>
              <a:t>комуникационната ви цел трябва да бъде различна за всяка отделна аудитория </a:t>
            </a:r>
            <a:endParaRPr sz="2000" dirty="0"/>
          </a:p>
          <a:p>
            <a:pPr>
              <a:lnSpc>
                <a:spcPct val="150000"/>
              </a:lnSpc>
            </a:pPr>
            <a:r>
              <a:rPr lang="bg-BG" sz="2000" b="1" dirty="0">
                <a:solidFill>
                  <a:srgbClr val="000000"/>
                </a:solidFill>
                <a:latin typeface="Verdana"/>
                <a:ea typeface="Verdana"/>
              </a:rPr>
              <a:t>      Време: </a:t>
            </a:r>
            <a:r>
              <a:rPr lang="bg-BG" sz="2000" dirty="0">
                <a:solidFill>
                  <a:srgbClr val="000000"/>
                </a:solidFill>
                <a:latin typeface="Verdana"/>
                <a:ea typeface="Verdana"/>
              </a:rPr>
              <a:t>10 минути / 5 минути, за да споделите с останалите</a:t>
            </a:r>
            <a:endParaRPr sz="2000" dirty="0"/>
          </a:p>
        </p:txBody>
      </p:sp>
      <p:pic>
        <p:nvPicPr>
          <p:cNvPr id="243" name="Graphic 3"/>
          <p:cNvPicPr/>
          <p:nvPr/>
        </p:nvPicPr>
        <p:blipFill>
          <a:blip r:embed="rId3"/>
          <a:stretch>
            <a:fillRect/>
          </a:stretch>
        </p:blipFill>
        <p:spPr>
          <a:xfrm>
            <a:off x="838080" y="5917680"/>
            <a:ext cx="492840" cy="4928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CustomShape 1"/>
          <p:cNvSpPr/>
          <p:nvPr/>
        </p:nvSpPr>
        <p:spPr>
          <a:xfrm>
            <a:off x="838080" y="365040"/>
            <a:ext cx="10514160" cy="1324080"/>
          </a:xfrm>
          <a:prstGeom prst="rect">
            <a:avLst/>
          </a:prstGeom>
          <a:noFill/>
          <a:ln>
            <a:noFill/>
          </a:ln>
        </p:spPr>
        <p:txBody>
          <a:bodyPr lIns="90000" tIns="45000" rIns="90000" bIns="45000" anchor="ctr"/>
          <a:lstStyle/>
          <a:p>
            <a:pPr>
              <a:lnSpc>
                <a:spcPct val="90000"/>
              </a:lnSpc>
            </a:pPr>
            <a:r>
              <a:rPr lang="bg-BG" sz="4400">
                <a:solidFill>
                  <a:srgbClr val="000000"/>
                </a:solidFill>
                <a:latin typeface="Verdana"/>
                <a:ea typeface="Verdana"/>
              </a:rPr>
              <a:t>За вкъщи: контролен списък за комуникационна стратегия</a:t>
            </a:r>
            <a:endParaRPr/>
          </a:p>
        </p:txBody>
      </p:sp>
      <p:pic>
        <p:nvPicPr>
          <p:cNvPr id="245" name="Graphic 18"/>
          <p:cNvPicPr/>
          <p:nvPr/>
        </p:nvPicPr>
        <p:blipFill>
          <a:blip r:embed="rId3"/>
          <a:stretch>
            <a:fillRect/>
          </a:stretch>
        </p:blipFill>
        <p:spPr>
          <a:xfrm>
            <a:off x="1066680" y="2257920"/>
            <a:ext cx="543960" cy="543960"/>
          </a:xfrm>
          <a:prstGeom prst="rect">
            <a:avLst/>
          </a:prstGeom>
          <a:ln>
            <a:noFill/>
          </a:ln>
        </p:spPr>
      </p:pic>
      <p:sp>
        <p:nvSpPr>
          <p:cNvPr id="246" name="CustomShape 2"/>
          <p:cNvSpPr/>
          <p:nvPr/>
        </p:nvSpPr>
        <p:spPr>
          <a:xfrm>
            <a:off x="1066680" y="2257920"/>
            <a:ext cx="543960" cy="543960"/>
          </a:xfrm>
          <a:prstGeom prst="rect">
            <a:avLst/>
          </a:prstGeom>
          <a:noFill/>
          <a:ln w="76320">
            <a:solidFill>
              <a:srgbClr val="000000"/>
            </a:solidFill>
            <a:miter/>
          </a:ln>
        </p:spPr>
      </p:sp>
      <p:sp>
        <p:nvSpPr>
          <p:cNvPr id="247" name="CustomShape 3"/>
          <p:cNvSpPr/>
          <p:nvPr/>
        </p:nvSpPr>
        <p:spPr>
          <a:xfrm>
            <a:off x="1824840" y="2153160"/>
            <a:ext cx="10514160" cy="819720"/>
          </a:xfrm>
          <a:prstGeom prst="rect">
            <a:avLst/>
          </a:prstGeom>
          <a:noFill/>
          <a:ln>
            <a:noFill/>
          </a:ln>
        </p:spPr>
        <p:txBody>
          <a:bodyPr lIns="90000" tIns="45000" rIns="90000" bIns="45000"/>
          <a:lstStyle/>
          <a:p>
            <a:r>
              <a:rPr lang="bg-BG" sz="2400">
                <a:solidFill>
                  <a:srgbClr val="000000"/>
                </a:solidFill>
                <a:latin typeface="Verdana"/>
                <a:ea typeface="Verdana"/>
              </a:rPr>
              <a:t>Имам целеви аудитории, зная къде да ги намеря и как да се обръщам към тях</a:t>
            </a:r>
            <a:endParaRPr/>
          </a:p>
        </p:txBody>
      </p:sp>
      <p:pic>
        <p:nvPicPr>
          <p:cNvPr id="248" name="Graphic 9"/>
          <p:cNvPicPr/>
          <p:nvPr/>
        </p:nvPicPr>
        <p:blipFill>
          <a:blip r:embed="rId3"/>
          <a:stretch>
            <a:fillRect/>
          </a:stretch>
        </p:blipFill>
        <p:spPr>
          <a:xfrm>
            <a:off x="1066680" y="3697560"/>
            <a:ext cx="543960" cy="543960"/>
          </a:xfrm>
          <a:prstGeom prst="rect">
            <a:avLst/>
          </a:prstGeom>
          <a:ln>
            <a:noFill/>
          </a:ln>
        </p:spPr>
      </p:pic>
      <p:sp>
        <p:nvSpPr>
          <p:cNvPr id="249" name="CustomShape 4"/>
          <p:cNvSpPr/>
          <p:nvPr/>
        </p:nvSpPr>
        <p:spPr>
          <a:xfrm>
            <a:off x="1066680" y="3697560"/>
            <a:ext cx="543960" cy="543960"/>
          </a:xfrm>
          <a:prstGeom prst="rect">
            <a:avLst/>
          </a:prstGeom>
          <a:noFill/>
          <a:ln w="76320">
            <a:solidFill>
              <a:srgbClr val="000000"/>
            </a:solidFill>
            <a:miter/>
          </a:ln>
        </p:spPr>
      </p:sp>
      <p:sp>
        <p:nvSpPr>
          <p:cNvPr id="250" name="CustomShape 5"/>
          <p:cNvSpPr/>
          <p:nvPr/>
        </p:nvSpPr>
        <p:spPr>
          <a:xfrm>
            <a:off x="1824840" y="3659400"/>
            <a:ext cx="10514160" cy="819720"/>
          </a:xfrm>
          <a:prstGeom prst="rect">
            <a:avLst/>
          </a:prstGeom>
          <a:noFill/>
          <a:ln>
            <a:noFill/>
          </a:ln>
        </p:spPr>
        <p:txBody>
          <a:bodyPr lIns="90000" tIns="45000" rIns="90000" bIns="45000"/>
          <a:lstStyle/>
          <a:p>
            <a:r>
              <a:rPr lang="bg-BG" sz="2400">
                <a:solidFill>
                  <a:srgbClr val="000000"/>
                </a:solidFill>
                <a:latin typeface="Verdana"/>
                <a:ea typeface="Verdana"/>
              </a:rPr>
              <a:t>Имам ясни и автентични послания, които да споделя с</a:t>
            </a:r>
            <a:endParaRPr/>
          </a:p>
          <a:p>
            <a:r>
              <a:rPr lang="bg-BG" sz="2400">
                <a:solidFill>
                  <a:srgbClr val="000000"/>
                </a:solidFill>
                <a:latin typeface="Verdana"/>
                <a:ea typeface="Verdana"/>
              </a:rPr>
              <a:t>моята аудитория, за да ги чуят, разберат и запомнят</a:t>
            </a:r>
            <a:endParaRPr/>
          </a:p>
          <a:p>
            <a:endParaRPr/>
          </a:p>
        </p:txBody>
      </p:sp>
      <p:pic>
        <p:nvPicPr>
          <p:cNvPr id="251" name="Graphic 12"/>
          <p:cNvPicPr/>
          <p:nvPr/>
        </p:nvPicPr>
        <p:blipFill>
          <a:blip r:embed="rId3"/>
          <a:stretch>
            <a:fillRect/>
          </a:stretch>
        </p:blipFill>
        <p:spPr>
          <a:xfrm>
            <a:off x="1066680" y="5274000"/>
            <a:ext cx="543960" cy="543960"/>
          </a:xfrm>
          <a:prstGeom prst="rect">
            <a:avLst/>
          </a:prstGeom>
          <a:ln>
            <a:noFill/>
          </a:ln>
        </p:spPr>
      </p:pic>
      <p:sp>
        <p:nvSpPr>
          <p:cNvPr id="252" name="CustomShape 6"/>
          <p:cNvSpPr/>
          <p:nvPr/>
        </p:nvSpPr>
        <p:spPr>
          <a:xfrm>
            <a:off x="1066680" y="5274000"/>
            <a:ext cx="543960" cy="543960"/>
          </a:xfrm>
          <a:prstGeom prst="rect">
            <a:avLst/>
          </a:prstGeom>
          <a:noFill/>
          <a:ln w="76320">
            <a:solidFill>
              <a:srgbClr val="000000"/>
            </a:solidFill>
            <a:miter/>
          </a:ln>
        </p:spPr>
      </p:sp>
      <p:sp>
        <p:nvSpPr>
          <p:cNvPr id="253" name="CustomShape 7"/>
          <p:cNvSpPr/>
          <p:nvPr/>
        </p:nvSpPr>
        <p:spPr>
          <a:xfrm>
            <a:off x="1824840" y="5165640"/>
            <a:ext cx="10514160" cy="819720"/>
          </a:xfrm>
          <a:prstGeom prst="rect">
            <a:avLst/>
          </a:prstGeom>
          <a:noFill/>
          <a:ln>
            <a:noFill/>
          </a:ln>
        </p:spPr>
        <p:txBody>
          <a:bodyPr lIns="90000" tIns="45000" rIns="90000" bIns="45000"/>
          <a:lstStyle/>
          <a:p>
            <a:pPr>
              <a:lnSpc>
                <a:spcPct val="100000"/>
              </a:lnSpc>
            </a:pPr>
            <a:r>
              <a:rPr lang="bg-BG" sz="2400">
                <a:solidFill>
                  <a:srgbClr val="000000"/>
                </a:solidFill>
                <a:latin typeface="Verdana"/>
                <a:ea typeface="Verdana"/>
              </a:rPr>
              <a:t>Моите комуникационни цели са СМАРТ: конкретни, измерими, постижими, релевантни, ограничени във времето</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CustomShape 1"/>
          <p:cNvSpPr/>
          <p:nvPr/>
        </p:nvSpPr>
        <p:spPr>
          <a:xfrm>
            <a:off x="838080" y="2153160"/>
            <a:ext cx="10514160" cy="2550240"/>
          </a:xfrm>
          <a:prstGeom prst="rect">
            <a:avLst/>
          </a:prstGeom>
          <a:noFill/>
          <a:ln>
            <a:noFill/>
          </a:ln>
        </p:spPr>
        <p:txBody>
          <a:bodyPr lIns="90000" tIns="45000" rIns="90000" bIns="45000" anchor="ctr"/>
          <a:lstStyle/>
          <a:p>
            <a:pPr algn="ctr">
              <a:lnSpc>
                <a:spcPct val="150000"/>
              </a:lnSpc>
            </a:pPr>
            <a:r>
              <a:rPr lang="bg-BG" sz="5300" b="1">
                <a:solidFill>
                  <a:srgbClr val="0070C0"/>
                </a:solidFill>
                <a:latin typeface="Verdana"/>
                <a:ea typeface="Verdana"/>
              </a:rPr>
              <a:t>Имате ли въпроси или забележки, които искате да споделите?</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CustomShape 1"/>
          <p:cNvSpPr/>
          <p:nvPr/>
        </p:nvSpPr>
        <p:spPr>
          <a:xfrm>
            <a:off x="838080" y="365040"/>
            <a:ext cx="10514160" cy="1324080"/>
          </a:xfrm>
          <a:prstGeom prst="rect">
            <a:avLst/>
          </a:prstGeom>
          <a:noFill/>
          <a:ln>
            <a:noFill/>
          </a:ln>
        </p:spPr>
        <p:txBody>
          <a:bodyPr lIns="90000" tIns="45000" rIns="90000" bIns="45000" anchor="ctr"/>
          <a:lstStyle/>
          <a:p>
            <a:pPr>
              <a:lnSpc>
                <a:spcPct val="100000"/>
              </a:lnSpc>
            </a:pPr>
            <a:r>
              <a:rPr lang="bg-BG" sz="4400" b="1">
                <a:solidFill>
                  <a:srgbClr val="0070C0"/>
                </a:solidFill>
                <a:latin typeface="Verdana"/>
                <a:ea typeface="Verdana"/>
              </a:rPr>
              <a:t>Благодарим за вниманието Ви.</a:t>
            </a:r>
            <a:endParaRPr/>
          </a:p>
        </p:txBody>
      </p:sp>
      <p:sp>
        <p:nvSpPr>
          <p:cNvPr id="256" name="CustomShape 2"/>
          <p:cNvSpPr/>
          <p:nvPr/>
        </p:nvSpPr>
        <p:spPr>
          <a:xfrm>
            <a:off x="838080" y="1825560"/>
            <a:ext cx="7802640" cy="4349880"/>
          </a:xfrm>
          <a:prstGeom prst="rect">
            <a:avLst/>
          </a:prstGeom>
          <a:noFill/>
          <a:ln>
            <a:noFill/>
          </a:ln>
        </p:spPr>
        <p:txBody>
          <a:bodyPr lIns="90000" tIns="45000" rIns="90000" bIns="45000"/>
          <a:lstStyle/>
          <a:p>
            <a:pPr>
              <a:lnSpc>
                <a:spcPct val="100000"/>
              </a:lnSpc>
            </a:pPr>
            <a:r>
              <a:rPr lang="bg-BG" sz="2800">
                <a:solidFill>
                  <a:srgbClr val="000000"/>
                </a:solidFill>
                <a:latin typeface="Verdana"/>
                <a:ea typeface="Verdana"/>
              </a:rPr>
              <a:t>Европейски форум на хората с увреждания</a:t>
            </a:r>
            <a:endParaRPr/>
          </a:p>
          <a:p>
            <a:pPr>
              <a:lnSpc>
                <a:spcPct val="100000"/>
              </a:lnSpc>
            </a:pPr>
            <a:r>
              <a:rPr lang="bg-BG" sz="2800" u="sng">
                <a:solidFill>
                  <a:srgbClr val="0563C1"/>
                </a:solidFill>
                <a:latin typeface="Verdana"/>
                <a:ea typeface="Verdana"/>
                <a:hlinkClick r:id="rId3"/>
              </a:rPr>
              <a:t>www.edf-feph.org</a:t>
            </a:r>
            <a:r>
              <a:rPr lang="bg-BG" sz="2800">
                <a:solidFill>
                  <a:srgbClr val="000000"/>
                </a:solidFill>
                <a:latin typeface="Verdana"/>
                <a:ea typeface="Verdana"/>
              </a:rPr>
              <a:t> </a:t>
            </a:r>
            <a:endParaRPr/>
          </a:p>
          <a:p>
            <a:pPr>
              <a:lnSpc>
                <a:spcPct val="100000"/>
              </a:lnSpc>
            </a:pPr>
            <a:endParaRPr/>
          </a:p>
          <a:p>
            <a:pPr>
              <a:lnSpc>
                <a:spcPct val="100000"/>
              </a:lnSpc>
            </a:pPr>
            <a:r>
              <a:rPr lang="bg-BG" sz="2800">
                <a:solidFill>
                  <a:srgbClr val="000000"/>
                </a:solidFill>
                <a:latin typeface="Verdana"/>
                <a:ea typeface="Verdana"/>
              </a:rPr>
              <a:t>Авеню де Артс 7-8,</a:t>
            </a:r>
            <a:endParaRPr/>
          </a:p>
          <a:p>
            <a:pPr>
              <a:lnSpc>
                <a:spcPct val="100000"/>
              </a:lnSpc>
            </a:pPr>
            <a:r>
              <a:rPr lang="bg-BG" sz="2800">
                <a:solidFill>
                  <a:srgbClr val="000000"/>
                </a:solidFill>
                <a:latin typeface="Verdana"/>
                <a:ea typeface="Verdana"/>
              </a:rPr>
              <a:t>Брюксел 1210,</a:t>
            </a:r>
            <a:endParaRPr/>
          </a:p>
          <a:p>
            <a:pPr>
              <a:lnSpc>
                <a:spcPct val="100000"/>
              </a:lnSpc>
            </a:pPr>
            <a:r>
              <a:rPr lang="bg-BG" sz="2800">
                <a:solidFill>
                  <a:srgbClr val="000000"/>
                </a:solidFill>
                <a:latin typeface="Verdana"/>
                <a:ea typeface="Verdana"/>
              </a:rPr>
              <a:t>Белгия</a:t>
            </a:r>
            <a:endParaRPr/>
          </a:p>
          <a:p>
            <a:pPr>
              <a:lnSpc>
                <a:spcPct val="100000"/>
              </a:lnSpc>
            </a:pPr>
            <a:endParaRPr/>
          </a:p>
          <a:p>
            <a:pPr>
              <a:lnSpc>
                <a:spcPct val="100000"/>
              </a:lnSpc>
            </a:pPr>
            <a:r>
              <a:rPr lang="bg-BG" sz="2800">
                <a:solidFill>
                  <a:srgbClr val="000000"/>
                </a:solidFill>
                <a:latin typeface="Verdana"/>
                <a:ea typeface="Verdana"/>
              </a:rPr>
              <a:t>Twitter: @MyEDF</a:t>
            </a:r>
            <a:endParaRPr/>
          </a:p>
          <a:p>
            <a:pPr>
              <a:lnSpc>
                <a:spcPct val="100000"/>
              </a:lnSpc>
            </a:pPr>
            <a:r>
              <a:rPr lang="bg-BG" sz="2800">
                <a:solidFill>
                  <a:srgbClr val="000000"/>
                </a:solidFill>
                <a:latin typeface="Verdana"/>
                <a:ea typeface="Verdana"/>
              </a:rPr>
              <a:t>Facebook: @EuropeanDisabilityForumEDF</a:t>
            </a:r>
            <a:endParaRPr/>
          </a:p>
          <a:p>
            <a:pPr>
              <a:lnSpc>
                <a:spcPct val="100000"/>
              </a:lnSpc>
            </a:pPr>
            <a:endParaRPr/>
          </a:p>
        </p:txBody>
      </p:sp>
      <p:pic>
        <p:nvPicPr>
          <p:cNvPr id="257" name="Content Placeholder 11"/>
          <p:cNvPicPr/>
          <p:nvPr/>
        </p:nvPicPr>
        <p:blipFill>
          <a:blip r:embed="rId4"/>
          <a:stretch>
            <a:fillRect/>
          </a:stretch>
        </p:blipFill>
        <p:spPr>
          <a:xfrm>
            <a:off x="7729560" y="2048400"/>
            <a:ext cx="2796480" cy="30945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2574</Words>
  <Application>Microsoft Office PowerPoint</Application>
  <PresentationFormat>Широк екран</PresentationFormat>
  <Paragraphs>342</Paragraphs>
  <Slides>28</Slides>
  <Notes>28</Notes>
  <HiddenSlides>0</HiddenSlides>
  <MMClips>0</MMClips>
  <ScaleCrop>false</ScaleCrop>
  <HeadingPairs>
    <vt:vector size="6" baseType="variant">
      <vt:variant>
        <vt:lpstr>Използвани шрифтове</vt:lpstr>
      </vt:variant>
      <vt:variant>
        <vt:i4>9</vt:i4>
      </vt:variant>
      <vt:variant>
        <vt:lpstr>Тема</vt:lpstr>
      </vt:variant>
      <vt:variant>
        <vt:i4>4</vt:i4>
      </vt:variant>
      <vt:variant>
        <vt:lpstr>Заглавия на слайдовете</vt:lpstr>
      </vt:variant>
      <vt:variant>
        <vt:i4>28</vt:i4>
      </vt:variant>
    </vt:vector>
  </HeadingPairs>
  <TitlesOfParts>
    <vt:vector size="41" baseType="lpstr">
      <vt:lpstr>Arial</vt:lpstr>
      <vt:lpstr>Calibri</vt:lpstr>
      <vt:lpstr>Calibri Light</vt:lpstr>
      <vt:lpstr>DejaVu Sans</vt:lpstr>
      <vt:lpstr>Segoe UI Historic</vt:lpstr>
      <vt:lpstr>StarSymbol</vt:lpstr>
      <vt:lpstr>Verdana</vt:lpstr>
      <vt:lpstr>Verdana Cyr</vt:lpstr>
      <vt:lpstr>WordVisi_MSFontService</vt:lpstr>
      <vt:lpstr>Office Theme</vt:lpstr>
      <vt:lpstr>Office Theme</vt:lpstr>
      <vt:lpstr>Office Theme</vt:lpstr>
      <vt:lpstr>Office Theme</vt:lpstr>
      <vt:lpstr>Въведение в стратегическите  комуникации  за организациите  на хората с увреждания</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PowerPoint</dc:title>
  <dc:creator>VKordova</dc:creator>
  <cp:lastModifiedBy>Valentina Kordova</cp:lastModifiedBy>
  <cp:revision>21</cp:revision>
  <cp:lastPrinted>2022-09-16T18:18:10Z</cp:lastPrinted>
  <dcterms:modified xsi:type="dcterms:W3CDTF">2023-01-16T06:07:28Z</dcterms:modified>
</cp:coreProperties>
</file>